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452" r:id="rId2"/>
    <p:sldId id="2470" r:id="rId3"/>
    <p:sldId id="2472" r:id="rId4"/>
    <p:sldId id="2473" r:id="rId5"/>
    <p:sldId id="2460" r:id="rId6"/>
    <p:sldId id="882" r:id="rId7"/>
    <p:sldId id="2461" r:id="rId8"/>
    <p:sldId id="2462" r:id="rId9"/>
    <p:sldId id="2463" r:id="rId10"/>
    <p:sldId id="2474" r:id="rId11"/>
    <p:sldId id="2465" r:id="rId12"/>
    <p:sldId id="2466" r:id="rId13"/>
    <p:sldId id="2467" r:id="rId14"/>
    <p:sldId id="2468" r:id="rId15"/>
    <p:sldId id="2469" r:id="rId16"/>
    <p:sldId id="2456" r:id="rId17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1066" userDrawn="1">
          <p15:clr>
            <a:srgbClr val="A4A3A4"/>
          </p15:clr>
        </p15:guide>
        <p15:guide id="5" pos="408" userDrawn="1">
          <p15:clr>
            <a:srgbClr val="A4A3A4"/>
          </p15:clr>
        </p15:guide>
        <p15:guide id="6" pos="703" userDrawn="1">
          <p15:clr>
            <a:srgbClr val="A4A3A4"/>
          </p15:clr>
        </p15:guide>
        <p15:guide id="7" pos="793" userDrawn="1">
          <p15:clr>
            <a:srgbClr val="A4A3A4"/>
          </p15:clr>
        </p15:guide>
        <p15:guide id="8" pos="47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4D5"/>
    <a:srgbClr val="66CCFF"/>
    <a:srgbClr val="CCFFFF"/>
    <a:srgbClr val="FF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52" autoAdjust="0"/>
  </p:normalViewPr>
  <p:slideViewPr>
    <p:cSldViewPr snapToGrid="0">
      <p:cViewPr varScale="1">
        <p:scale>
          <a:sx n="146" d="100"/>
          <a:sy n="146" d="100"/>
        </p:scale>
        <p:origin x="492" y="114"/>
      </p:cViewPr>
      <p:guideLst>
        <p:guide orient="horz" pos="1620"/>
        <p:guide pos="2880"/>
        <p:guide pos="975"/>
        <p:guide pos="1066"/>
        <p:guide pos="408"/>
        <p:guide pos="703"/>
        <p:guide pos="793"/>
        <p:guide pos="47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456"/>
    </p:cViewPr>
  </p:sorterViewPr>
  <p:notesViewPr>
    <p:cSldViewPr snapToGrid="0">
      <p:cViewPr varScale="1">
        <p:scale>
          <a:sx n="68" d="100"/>
          <a:sy n="68" d="100"/>
        </p:scale>
        <p:origin x="225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A60A-7BA3-5641-9126-EC1716EEFDB8}" type="datetimeFigureOut">
              <a:rPr lang="es-ES" smtClean="0"/>
              <a:t>12/06/2018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8F8D4-930A-074C-8E14-260634EBAE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380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1B5E3-F2FF-4447-9F2E-6FC79E5AC69B}" type="datetimeFigureOut">
              <a:rPr lang="en-MY" smtClean="0"/>
              <a:t>12/6/2018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C6DC-2E50-448A-A515-B7C1EBDA1446}" type="slidenum">
              <a:rPr lang="en-MY" smtClean="0"/>
              <a:t>‹Nº›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346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2" name="Freeform 7"/>
          <p:cNvSpPr/>
          <p:nvPr userDrawn="1"/>
        </p:nvSpPr>
        <p:spPr>
          <a:xfrm rot="10800000">
            <a:off x="256414" y="242266"/>
            <a:ext cx="5297420" cy="4658968"/>
          </a:xfrm>
          <a:custGeom>
            <a:avLst/>
            <a:gdLst>
              <a:gd name="connsiteX0" fmla="*/ 2483124 w 5460510"/>
              <a:gd name="connsiteY0" fmla="*/ 0 h 5143500"/>
              <a:gd name="connsiteX1" fmla="*/ 3448297 w 5460510"/>
              <a:gd name="connsiteY1" fmla="*/ 0 h 5143500"/>
              <a:gd name="connsiteX2" fmla="*/ 4717679 w 5460510"/>
              <a:gd name="connsiteY2" fmla="*/ 0 h 5143500"/>
              <a:gd name="connsiteX3" fmla="*/ 4741319 w 5460510"/>
              <a:gd name="connsiteY3" fmla="*/ 0 h 5143500"/>
              <a:gd name="connsiteX4" fmla="*/ 5318193 w 5460510"/>
              <a:gd name="connsiteY4" fmla="*/ 0 h 5143500"/>
              <a:gd name="connsiteX5" fmla="*/ 5460510 w 5460510"/>
              <a:gd name="connsiteY5" fmla="*/ 0 h 5143500"/>
              <a:gd name="connsiteX6" fmla="*/ 5460510 w 5460510"/>
              <a:gd name="connsiteY6" fmla="*/ 5143500 h 5143500"/>
              <a:gd name="connsiteX7" fmla="*/ 5318193 w 5460510"/>
              <a:gd name="connsiteY7" fmla="*/ 5143500 h 5143500"/>
              <a:gd name="connsiteX8" fmla="*/ 4741319 w 5460510"/>
              <a:gd name="connsiteY8" fmla="*/ 5143500 h 5143500"/>
              <a:gd name="connsiteX9" fmla="*/ 4717679 w 5460510"/>
              <a:gd name="connsiteY9" fmla="*/ 5143500 h 5143500"/>
              <a:gd name="connsiteX10" fmla="*/ 3448297 w 5460510"/>
              <a:gd name="connsiteY10" fmla="*/ 5143500 h 5143500"/>
              <a:gd name="connsiteX11" fmla="*/ 0 w 5460510"/>
              <a:gd name="connsiteY1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0510" h="5143500">
                <a:moveTo>
                  <a:pt x="2483124" y="0"/>
                </a:moveTo>
                <a:lnTo>
                  <a:pt x="3448297" y="0"/>
                </a:lnTo>
                <a:lnTo>
                  <a:pt x="4717679" y="0"/>
                </a:lnTo>
                <a:lnTo>
                  <a:pt x="4741319" y="0"/>
                </a:lnTo>
                <a:lnTo>
                  <a:pt x="5318193" y="0"/>
                </a:lnTo>
                <a:lnTo>
                  <a:pt x="5460510" y="0"/>
                </a:lnTo>
                <a:lnTo>
                  <a:pt x="5460510" y="5143500"/>
                </a:lnTo>
                <a:lnTo>
                  <a:pt x="5318193" y="5143500"/>
                </a:lnTo>
                <a:lnTo>
                  <a:pt x="4741319" y="5143500"/>
                </a:lnTo>
                <a:lnTo>
                  <a:pt x="4717679" y="5143500"/>
                </a:lnTo>
                <a:lnTo>
                  <a:pt x="3448297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07808" y="3387611"/>
            <a:ext cx="2357567" cy="0"/>
          </a:xfrm>
          <a:prstGeom prst="line">
            <a:avLst/>
          </a:prstGeom>
          <a:ln w="6350"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610496" y="3887453"/>
            <a:ext cx="240327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1050" dirty="0">
                <a:solidFill>
                  <a:schemeClr val="bg1"/>
                </a:solidFill>
              </a:rPr>
              <a:t>Fecha</a:t>
            </a:r>
          </a:p>
          <a:p>
            <a:endParaRPr lang="en-MY" sz="1050" dirty="0">
              <a:solidFill>
                <a:schemeClr val="bg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2" name="Picture 11" descr="logo-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716" y="599018"/>
            <a:ext cx="793094" cy="1337490"/>
          </a:xfrm>
          <a:prstGeom prst="rect">
            <a:avLst/>
          </a:prstGeom>
        </p:spPr>
      </p:pic>
      <p:sp>
        <p:nvSpPr>
          <p:cNvPr id="9" name="TextBox 13"/>
          <p:cNvSpPr txBox="1"/>
          <p:nvPr userDrawn="1"/>
        </p:nvSpPr>
        <p:spPr>
          <a:xfrm>
            <a:off x="591696" y="3452712"/>
            <a:ext cx="103398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MY" sz="1800" dirty="0">
                <a:solidFill>
                  <a:schemeClr val="bg1"/>
                </a:solidFill>
                <a:ea typeface="Open Sans Extrabold" panose="020B0906030804020204" pitchFamily="34" charset="0"/>
                <a:cs typeface="Lato Black" panose="020F0A02020204030203" pitchFamily="34" charset="0"/>
              </a:rPr>
              <a:t>Subtítulo</a:t>
            </a:r>
          </a:p>
        </p:txBody>
      </p:sp>
      <p:sp>
        <p:nvSpPr>
          <p:cNvPr id="10" name="TextBox 15"/>
          <p:cNvSpPr txBox="1"/>
          <p:nvPr userDrawn="1"/>
        </p:nvSpPr>
        <p:spPr>
          <a:xfrm>
            <a:off x="591695" y="2165037"/>
            <a:ext cx="330297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3600" dirty="0">
                <a:solidFill>
                  <a:srgbClr val="FFFFFF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Presentación </a:t>
            </a:r>
          </a:p>
          <a:p>
            <a:r>
              <a:rPr lang="en-MY" sz="3600" dirty="0">
                <a:solidFill>
                  <a:srgbClr val="FFFFFF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Corporativa</a:t>
            </a:r>
          </a:p>
        </p:txBody>
      </p:sp>
    </p:spTree>
    <p:extLst>
      <p:ext uri="{BB962C8B-B14F-4D97-AF65-F5344CB8AC3E}">
        <p14:creationId xmlns:p14="http://schemas.microsoft.com/office/powerpoint/2010/main" val="235707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382815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texto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fr-FR" dirty="0"/>
              <a:t>Q</a:t>
            </a:r>
            <a:r>
              <a:rPr lang="en-US" dirty="0" err="1"/>
              <a:t>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265389"/>
            <a:ext cx="347500" cy="10110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8635" y="322260"/>
            <a:ext cx="558284" cy="9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9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008113" y="73327"/>
            <a:ext cx="5809941" cy="66504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4308" y="651012"/>
            <a:ext cx="6704999" cy="343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sp>
        <p:nvSpPr>
          <p:cNvPr id="6" name="TextBox 13"/>
          <p:cNvSpPr txBox="1"/>
          <p:nvPr userDrawn="1"/>
        </p:nvSpPr>
        <p:spPr>
          <a:xfrm>
            <a:off x="391112" y="4811552"/>
            <a:ext cx="168656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1050" dirty="0">
                <a:solidFill>
                  <a:schemeClr val="bg2"/>
                </a:solidFill>
                <a:latin typeface="+mn-lt"/>
                <a:cs typeface="Lato Black" panose="020F0A02020204030203" pitchFamily="34" charset="0"/>
              </a:rPr>
              <a:t>Presentación Corporativa</a:t>
            </a:r>
          </a:p>
        </p:txBody>
      </p:sp>
      <p:sp>
        <p:nvSpPr>
          <p:cNvPr id="7" name="TextBox 14"/>
          <p:cNvSpPr txBox="1"/>
          <p:nvPr userDrawn="1"/>
        </p:nvSpPr>
        <p:spPr>
          <a:xfrm>
            <a:off x="7995980" y="4823093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rgbClr val="FFFFFF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>
              <a:solidFill>
                <a:srgbClr val="FFFFFF"/>
              </a:solidFill>
            </a:endParaRPr>
          </a:p>
        </p:txBody>
      </p:sp>
      <p:pic>
        <p:nvPicPr>
          <p:cNvPr id="8" name="Imagen 7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851" y="175454"/>
            <a:ext cx="540935" cy="912244"/>
          </a:xfrm>
          <a:prstGeom prst="rect">
            <a:avLst/>
          </a:prstGeom>
        </p:spPr>
      </p:pic>
      <p:cxnSp>
        <p:nvCxnSpPr>
          <p:cNvPr id="9" name="Conector recto 8"/>
          <p:cNvCxnSpPr/>
          <p:nvPr userDrawn="1"/>
        </p:nvCxnSpPr>
        <p:spPr>
          <a:xfrm flipV="1">
            <a:off x="1104711" y="601555"/>
            <a:ext cx="6350145" cy="8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91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63659" cy="5213473"/>
          </a:xfrm>
          <a:prstGeom prst="rect">
            <a:avLst/>
          </a:prstGeom>
        </p:spPr>
      </p:pic>
      <p:pic>
        <p:nvPicPr>
          <p:cNvPr id="13" name="Imagen 12" descr="logo-blu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7091" y="1985818"/>
            <a:ext cx="745090" cy="1256532"/>
          </a:xfrm>
          <a:prstGeom prst="rect">
            <a:avLst/>
          </a:prstGeom>
        </p:spPr>
      </p:pic>
      <p:sp>
        <p:nvSpPr>
          <p:cNvPr id="6" name="Rectangle 19"/>
          <p:cNvSpPr/>
          <p:nvPr userDrawn="1"/>
        </p:nvSpPr>
        <p:spPr>
          <a:xfrm>
            <a:off x="1256234" y="4591457"/>
            <a:ext cx="4554978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s-MY" sz="800" b="0" kern="1200" dirty="0">
                <a:solidFill>
                  <a:schemeClr val="accent1"/>
                </a:solidFill>
                <a:ea typeface="Open Sans" panose="020B0606030504020204" pitchFamily="34" charset="0"/>
                <a:cs typeface="Lato Medium" panose="020F0602020204030203" pitchFamily="34" charset="0"/>
              </a:rPr>
              <a:t>Calle</a:t>
            </a:r>
            <a:r>
              <a:rPr lang="ms-MY" sz="800" b="0" kern="1200" baseline="0" dirty="0">
                <a:solidFill>
                  <a:schemeClr val="accent1"/>
                </a:solidFill>
                <a:ea typeface="Open Sans" panose="020B0606030504020204" pitchFamily="34" charset="0"/>
                <a:cs typeface="Lato Medium" panose="020F0602020204030203" pitchFamily="34" charset="0"/>
              </a:rPr>
              <a:t> Vía de los Poblados nº3. Parque Empresarial Cristalia, Edificio nº9, CP 28033, Madrid </a:t>
            </a:r>
            <a:endParaRPr lang="ms-MY" sz="800" dirty="0">
              <a:solidFill>
                <a:schemeClr val="accent1"/>
              </a:solidFill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>
              <a:defRPr/>
            </a:pPr>
            <a:r>
              <a:rPr lang="ms-MY" sz="800" dirty="0">
                <a:solidFill>
                  <a:schemeClr val="accent1"/>
                </a:solidFill>
                <a:ea typeface="Open Sans" panose="020B0606030504020204" pitchFamily="34" charset="0"/>
                <a:cs typeface="Lato Medium" panose="020F0602020204030203" pitchFamily="34" charset="0"/>
              </a:rPr>
              <a:t>901 11 77 88 |  </a:t>
            </a:r>
            <a:r>
              <a:rPr lang="pl-PL" sz="800" dirty="0">
                <a:solidFill>
                  <a:schemeClr val="accent1"/>
                </a:solidFill>
                <a:ea typeface="Open Sans" panose="020B0606030504020204" pitchFamily="34" charset="0"/>
                <a:cs typeface="Lato Medium" panose="020F0602020204030203" pitchFamily="34" charset="0"/>
              </a:rPr>
              <a:t>www.haya.es </a:t>
            </a:r>
          </a:p>
          <a:p>
            <a:pPr>
              <a:defRPr/>
            </a:pPr>
            <a:endParaRPr lang="ms-MY" sz="800" b="1" kern="1200" dirty="0">
              <a:solidFill>
                <a:srgbClr val="808080"/>
              </a:solidFill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99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_cl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2" y="1319213"/>
            <a:ext cx="8571758" cy="25050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800">
                <a:latin typeface="Calibri Light"/>
                <a:cs typeface="Calibri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756123" y="1"/>
            <a:ext cx="811342" cy="1168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-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4715" y="196932"/>
            <a:ext cx="519613" cy="87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8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08113" y="132596"/>
            <a:ext cx="5809941" cy="66504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4308" y="651012"/>
            <a:ext cx="6704999" cy="343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sp>
        <p:nvSpPr>
          <p:cNvPr id="13" name="TextBox 14"/>
          <p:cNvSpPr txBox="1"/>
          <p:nvPr userDrawn="1"/>
        </p:nvSpPr>
        <p:spPr>
          <a:xfrm>
            <a:off x="7995980" y="4823093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rgbClr val="FFFFFF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>
              <a:solidFill>
                <a:srgbClr val="FFFFFF"/>
              </a:solidFill>
            </a:endParaRPr>
          </a:p>
        </p:txBody>
      </p:sp>
      <p:pic>
        <p:nvPicPr>
          <p:cNvPr id="14" name="Imagen 13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851" y="175454"/>
            <a:ext cx="540935" cy="912244"/>
          </a:xfrm>
          <a:prstGeom prst="rect">
            <a:avLst/>
          </a:prstGeom>
        </p:spPr>
      </p:pic>
      <p:pic>
        <p:nvPicPr>
          <p:cNvPr id="6" name="Imagen 5" descr="HAY031-FONDO-ESQUINA-07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5029" y="4329328"/>
            <a:ext cx="2250653" cy="830882"/>
          </a:xfrm>
          <a:prstGeom prst="rect">
            <a:avLst/>
          </a:prstGeom>
        </p:spPr>
      </p:pic>
      <p:cxnSp>
        <p:nvCxnSpPr>
          <p:cNvPr id="20" name="Conector recto 19"/>
          <p:cNvCxnSpPr/>
          <p:nvPr userDrawn="1"/>
        </p:nvCxnSpPr>
        <p:spPr>
          <a:xfrm>
            <a:off x="1821489" y="4929405"/>
            <a:ext cx="61245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4"/>
          <p:cNvSpPr txBox="1"/>
          <p:nvPr userDrawn="1"/>
        </p:nvSpPr>
        <p:spPr>
          <a:xfrm>
            <a:off x="8021059" y="4781319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chemeClr val="bg1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>
              <a:solidFill>
                <a:schemeClr val="bg1"/>
              </a:solidFill>
            </a:endParaRPr>
          </a:p>
        </p:txBody>
      </p:sp>
      <p:cxnSp>
        <p:nvCxnSpPr>
          <p:cNvPr id="15" name="Conector recto 14"/>
          <p:cNvCxnSpPr/>
          <p:nvPr userDrawn="1"/>
        </p:nvCxnSpPr>
        <p:spPr>
          <a:xfrm flipV="1">
            <a:off x="1104711" y="601555"/>
            <a:ext cx="6350145" cy="8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8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/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113969" y="4746594"/>
            <a:ext cx="2092151" cy="325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extBox 13"/>
          <p:cNvSpPr txBox="1"/>
          <p:nvPr userDrawn="1"/>
        </p:nvSpPr>
        <p:spPr>
          <a:xfrm>
            <a:off x="1169419" y="4794843"/>
            <a:ext cx="168656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1050" dirty="0">
                <a:solidFill>
                  <a:schemeClr val="bg2"/>
                </a:solidFill>
                <a:latin typeface="+mn-lt"/>
                <a:cs typeface="Lato Black" panose="020F0A02020204030203" pitchFamily="34" charset="0"/>
              </a:rPr>
              <a:t>Haya Real Estate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1440"/>
            <a:ext cx="3300404" cy="5209824"/>
          </a:xfrm>
          <a:prstGeom prst="rect">
            <a:avLst/>
          </a:prstGeom>
        </p:spPr>
      </p:pic>
      <p:sp>
        <p:nvSpPr>
          <p:cNvPr id="8" name="Triángulo isósceles 7"/>
          <p:cNvSpPr/>
          <p:nvPr userDrawn="1"/>
        </p:nvSpPr>
        <p:spPr>
          <a:xfrm rot="5400000">
            <a:off x="-1339734" y="1364793"/>
            <a:ext cx="5065869" cy="2403124"/>
          </a:xfrm>
          <a:prstGeom prst="triangle">
            <a:avLst>
              <a:gd name="adj" fmla="val 49835"/>
            </a:avLst>
          </a:prstGeom>
          <a:solidFill>
            <a:schemeClr val="accent1"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2846" y="627618"/>
            <a:ext cx="4967710" cy="1945048"/>
          </a:xfrm>
          <a:prstGeom prst="rect">
            <a:avLst/>
          </a:prstGeom>
        </p:spPr>
        <p:txBody>
          <a:bodyPr anchor="b"/>
          <a:lstStyle>
            <a:lvl1pPr>
              <a:defRPr sz="4500">
                <a:solidFill>
                  <a:srgbClr val="2DABE3"/>
                </a:solidFill>
              </a:defRPr>
            </a:lvl1pPr>
          </a:lstStyle>
          <a:p>
            <a:r>
              <a:rPr lang="en-US" dirty="0" err="1"/>
              <a:t>Título</a:t>
            </a:r>
            <a:r>
              <a:rPr lang="en-US" dirty="0"/>
              <a:t> de </a:t>
            </a:r>
            <a:r>
              <a:rPr lang="en-US" dirty="0" err="1"/>
              <a:t>sección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24458" y="2671205"/>
            <a:ext cx="5086129" cy="4186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Subtítulo</a:t>
            </a:r>
            <a:endParaRPr lang="en-US" dirty="0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3535924" y="2581671"/>
            <a:ext cx="46623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>
            <a:off x="2507324" y="4929405"/>
            <a:ext cx="543871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97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382815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en-US" dirty="0" err="1"/>
              <a:t>Quinto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2pPr>
              <a:defRPr baseline="0"/>
            </a:lvl2pPr>
            <a:lvl3pPr>
              <a:defRPr baseline="0"/>
            </a:lvl3pPr>
            <a:lvl5pPr>
              <a:defRPr/>
            </a:lvl5pPr>
          </a:lstStyle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texto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fr-FR" dirty="0"/>
              <a:t>Q</a:t>
            </a:r>
            <a:r>
              <a:rPr lang="en-US" dirty="0" err="1"/>
              <a:t>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pic>
        <p:nvPicPr>
          <p:cNvPr id="6" name="Picture 5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8635" y="322260"/>
            <a:ext cx="558284" cy="9415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" y="265389"/>
            <a:ext cx="347500" cy="10110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texto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fr-FR" dirty="0"/>
              <a:t>Q</a:t>
            </a:r>
            <a:r>
              <a:rPr lang="en-US" dirty="0" err="1"/>
              <a:t>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texto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fr-FR" dirty="0"/>
              <a:t>Q</a:t>
            </a:r>
            <a:r>
              <a:rPr lang="en-US" dirty="0" err="1"/>
              <a:t>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265389"/>
            <a:ext cx="347500" cy="101100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8635" y="322260"/>
            <a:ext cx="558284" cy="9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8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08113" y="73327"/>
            <a:ext cx="5809941" cy="66504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995980" y="4823093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rgbClr val="FFFFFF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>
              <a:solidFill>
                <a:srgbClr val="FFFFFF"/>
              </a:solidFill>
            </a:endParaRPr>
          </a:p>
        </p:txBody>
      </p:sp>
      <p:pic>
        <p:nvPicPr>
          <p:cNvPr id="16" name="Imagen 15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851" y="175454"/>
            <a:ext cx="540935" cy="912244"/>
          </a:xfrm>
          <a:prstGeom prst="rect">
            <a:avLst/>
          </a:prstGeom>
        </p:spPr>
      </p:pic>
      <p:cxnSp>
        <p:nvCxnSpPr>
          <p:cNvPr id="18" name="Conector recto 17"/>
          <p:cNvCxnSpPr/>
          <p:nvPr userDrawn="1"/>
        </p:nvCxnSpPr>
        <p:spPr>
          <a:xfrm>
            <a:off x="1821489" y="4929405"/>
            <a:ext cx="61245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4308" y="651012"/>
            <a:ext cx="6704999" cy="343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1111275" y="601555"/>
            <a:ext cx="6350145" cy="8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/>
          <p:nvPr userDrawn="1"/>
        </p:nvSpPr>
        <p:spPr>
          <a:xfrm>
            <a:off x="-1" y="-14484"/>
            <a:ext cx="9144000" cy="2565000"/>
          </a:xfrm>
          <a:prstGeom prst="rect">
            <a:avLst/>
          </a:prstGeom>
          <a:gradFill flip="none" rotWithShape="1">
            <a:gsLst>
              <a:gs pos="90000">
                <a:schemeClr val="accent1"/>
              </a:gs>
              <a:gs pos="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0" name="TextBox 7"/>
          <p:cNvSpPr txBox="1"/>
          <p:nvPr userDrawn="1"/>
        </p:nvSpPr>
        <p:spPr>
          <a:xfrm>
            <a:off x="1669686" y="3563152"/>
            <a:ext cx="5842642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MY" sz="1200" dirty="0"/>
              <a:t>Lorem ipsum </a:t>
            </a:r>
            <a:r>
              <a:rPr lang="en-MY" sz="1200" dirty="0" err="1"/>
              <a:t>dolor</a:t>
            </a:r>
            <a:r>
              <a:rPr lang="en-MY" sz="1200" dirty="0"/>
              <a:t> sit </a:t>
            </a:r>
            <a:r>
              <a:rPr lang="en-MY" sz="1200" dirty="0" err="1"/>
              <a:t>amet</a:t>
            </a:r>
            <a:r>
              <a:rPr lang="en-MY" sz="1200" dirty="0"/>
              <a:t>, </a:t>
            </a:r>
            <a:r>
              <a:rPr lang="en-MY" sz="1200" dirty="0" err="1"/>
              <a:t>consectetur</a:t>
            </a:r>
            <a:r>
              <a:rPr lang="en-MY" sz="1200" dirty="0"/>
              <a:t> </a:t>
            </a:r>
            <a:r>
              <a:rPr lang="en-MY" sz="1200" dirty="0" err="1"/>
              <a:t>adipiscing</a:t>
            </a:r>
            <a:r>
              <a:rPr lang="en-MY" sz="1200" dirty="0"/>
              <a:t> </a:t>
            </a:r>
            <a:r>
              <a:rPr lang="en-MY" sz="1200" dirty="0" err="1"/>
              <a:t>elit</a:t>
            </a:r>
            <a:r>
              <a:rPr lang="en-MY" sz="1200" dirty="0"/>
              <a:t>. Nam </a:t>
            </a:r>
            <a:r>
              <a:rPr lang="en-MY" sz="1200" dirty="0" err="1"/>
              <a:t>nisl</a:t>
            </a:r>
            <a:r>
              <a:rPr lang="en-MY" sz="1200" dirty="0"/>
              <a:t> </a:t>
            </a:r>
            <a:r>
              <a:rPr lang="en-MY" sz="1200" dirty="0" err="1"/>
              <a:t>enim</a:t>
            </a:r>
            <a:r>
              <a:rPr lang="en-MY" sz="1200" dirty="0"/>
              <a:t>, </a:t>
            </a:r>
            <a:r>
              <a:rPr lang="en-MY" sz="1200" dirty="0" err="1"/>
              <a:t>iaculis</a:t>
            </a:r>
            <a:r>
              <a:rPr lang="en-MY" sz="1200" dirty="0"/>
              <a:t> in </a:t>
            </a:r>
            <a:r>
              <a:rPr lang="en-MY" sz="1200" dirty="0" err="1"/>
              <a:t>vulputate</a:t>
            </a:r>
            <a:r>
              <a:rPr lang="en-MY" sz="1200" dirty="0"/>
              <a:t> et, </a:t>
            </a:r>
            <a:r>
              <a:rPr lang="en-MY" sz="1200" dirty="0" err="1"/>
              <a:t>malesuada</a:t>
            </a:r>
            <a:r>
              <a:rPr lang="en-MY" sz="1200" dirty="0"/>
              <a:t> ac </a:t>
            </a:r>
            <a:r>
              <a:rPr lang="en-MY" sz="1200" dirty="0" err="1"/>
              <a:t>velit</a:t>
            </a:r>
            <a:r>
              <a:rPr lang="en-MY" sz="1200" dirty="0"/>
              <a:t>. </a:t>
            </a:r>
            <a:r>
              <a:rPr lang="en-MY" sz="1200" dirty="0" err="1"/>
              <a:t>Vivamus</a:t>
            </a:r>
            <a:r>
              <a:rPr lang="en-MY" sz="1200" dirty="0"/>
              <a:t> non </a:t>
            </a:r>
            <a:r>
              <a:rPr lang="en-MY" sz="1200" dirty="0" err="1"/>
              <a:t>nulla</a:t>
            </a:r>
            <a:r>
              <a:rPr lang="en-MY" sz="1200" dirty="0"/>
              <a:t> sit </a:t>
            </a:r>
            <a:r>
              <a:rPr lang="en-MY" sz="1200" dirty="0" err="1"/>
              <a:t>amet</a:t>
            </a:r>
            <a:r>
              <a:rPr lang="en-MY" sz="1200" dirty="0"/>
              <a:t> </a:t>
            </a:r>
            <a:r>
              <a:rPr lang="en-MY" sz="1200" dirty="0" err="1"/>
              <a:t>tellus</a:t>
            </a:r>
            <a:r>
              <a:rPr lang="en-MY" sz="1200" dirty="0"/>
              <a:t> </a:t>
            </a:r>
            <a:r>
              <a:rPr lang="en-MY" sz="1200" dirty="0" err="1"/>
              <a:t>dignissim</a:t>
            </a:r>
            <a:r>
              <a:rPr lang="en-MY" sz="1200" dirty="0"/>
              <a:t> </a:t>
            </a:r>
            <a:r>
              <a:rPr lang="en-MY" sz="1200" dirty="0" err="1"/>
              <a:t>porttitor</a:t>
            </a:r>
            <a:r>
              <a:rPr lang="en-MY" sz="1200" dirty="0"/>
              <a:t> a </a:t>
            </a:r>
            <a:r>
              <a:rPr lang="en-MY" sz="1200" dirty="0" err="1"/>
              <a:t>laoreet</a:t>
            </a:r>
            <a:r>
              <a:rPr lang="en-MY" sz="1200" dirty="0"/>
              <a:t> </a:t>
            </a:r>
            <a:r>
              <a:rPr lang="en-MY" sz="1200" dirty="0" err="1"/>
              <a:t>tortor</a:t>
            </a:r>
            <a:r>
              <a:rPr lang="en-MY" sz="1200" dirty="0"/>
              <a:t>. </a:t>
            </a:r>
            <a:r>
              <a:rPr lang="en-MY" sz="1200" dirty="0" err="1"/>
              <a:t>Nulla</a:t>
            </a:r>
            <a:r>
              <a:rPr lang="en-MY" sz="1200" dirty="0"/>
              <a:t> </a:t>
            </a:r>
            <a:r>
              <a:rPr lang="en-MY" sz="1200" dirty="0" err="1"/>
              <a:t>lobortis</a:t>
            </a:r>
            <a:r>
              <a:rPr lang="en-MY" sz="1200" dirty="0"/>
              <a:t> dui </a:t>
            </a:r>
            <a:r>
              <a:rPr lang="en-MY" sz="1200" dirty="0" err="1"/>
              <a:t>justo</a:t>
            </a:r>
            <a:r>
              <a:rPr lang="en-MY" sz="1200" dirty="0"/>
              <a:t>, </a:t>
            </a:r>
            <a:r>
              <a:rPr lang="en-MY" sz="1200" dirty="0" err="1"/>
              <a:t>sed</a:t>
            </a:r>
            <a:r>
              <a:rPr lang="en-MY" sz="1200" dirty="0"/>
              <a:t> </a:t>
            </a:r>
            <a:r>
              <a:rPr lang="en-MY" sz="1200" dirty="0" err="1"/>
              <a:t>ullamcorper</a:t>
            </a:r>
            <a:r>
              <a:rPr lang="en-MY" sz="1200" dirty="0"/>
              <a:t> </a:t>
            </a:r>
            <a:r>
              <a:rPr lang="en-MY" sz="1200" dirty="0" err="1"/>
              <a:t>felis</a:t>
            </a:r>
            <a:r>
              <a:rPr lang="en-MY" sz="1200" dirty="0"/>
              <a:t> </a:t>
            </a:r>
            <a:r>
              <a:rPr lang="en-MY" sz="1200" dirty="0" err="1"/>
              <a:t>maximus</a:t>
            </a:r>
            <a:r>
              <a:rPr lang="en-MY" sz="1200" dirty="0"/>
              <a:t> </a:t>
            </a:r>
            <a:r>
              <a:rPr lang="en-MY" sz="1200" dirty="0" err="1"/>
              <a:t>ut.</a:t>
            </a:r>
            <a:r>
              <a:rPr lang="en-MY" sz="1200" dirty="0"/>
              <a:t> </a:t>
            </a:r>
            <a:r>
              <a:rPr lang="en-MY" sz="1200" dirty="0" err="1"/>
              <a:t>Interdum</a:t>
            </a:r>
            <a:r>
              <a:rPr lang="en-MY" sz="1200" dirty="0"/>
              <a:t> et </a:t>
            </a:r>
            <a:r>
              <a:rPr lang="en-MY" sz="1200" dirty="0" err="1"/>
              <a:t>malesuada</a:t>
            </a:r>
            <a:r>
              <a:rPr lang="en-MY" sz="1200" dirty="0"/>
              <a:t> fames ac ante</a:t>
            </a:r>
          </a:p>
        </p:txBody>
      </p:sp>
      <p:sp>
        <p:nvSpPr>
          <p:cNvPr id="14" name="Oval 6"/>
          <p:cNvSpPr/>
          <p:nvPr userDrawn="1"/>
        </p:nvSpPr>
        <p:spPr>
          <a:xfrm>
            <a:off x="3728400" y="1582953"/>
            <a:ext cx="1687201" cy="1687201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50800">
            <a:gradFill flip="none"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501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_only_n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08113" y="73327"/>
            <a:ext cx="5809941" cy="66504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16" name="TextBox 14"/>
          <p:cNvSpPr txBox="1"/>
          <p:nvPr userDrawn="1"/>
        </p:nvSpPr>
        <p:spPr>
          <a:xfrm>
            <a:off x="7995980" y="4823093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rgbClr val="FFFFFF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>
              <a:solidFill>
                <a:srgbClr val="FFFFFF"/>
              </a:solidFill>
            </a:endParaRPr>
          </a:p>
        </p:txBody>
      </p:sp>
      <p:pic>
        <p:nvPicPr>
          <p:cNvPr id="17" name="Imagen 16" descr="logo-blu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851" y="175454"/>
            <a:ext cx="540935" cy="912244"/>
          </a:xfrm>
          <a:prstGeom prst="rect">
            <a:avLst/>
          </a:prstGeom>
        </p:spPr>
      </p:pic>
      <p:cxnSp>
        <p:nvCxnSpPr>
          <p:cNvPr id="19" name="Conector recto 18"/>
          <p:cNvCxnSpPr/>
          <p:nvPr userDrawn="1"/>
        </p:nvCxnSpPr>
        <p:spPr>
          <a:xfrm>
            <a:off x="1821489" y="4929405"/>
            <a:ext cx="612454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4308" y="651012"/>
            <a:ext cx="6704999" cy="3432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cxnSp>
        <p:nvCxnSpPr>
          <p:cNvPr id="9" name="Conector recto 8"/>
          <p:cNvCxnSpPr/>
          <p:nvPr userDrawn="1"/>
        </p:nvCxnSpPr>
        <p:spPr>
          <a:xfrm flipV="1">
            <a:off x="1104711" y="601555"/>
            <a:ext cx="6350145" cy="8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94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texto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fr-FR" dirty="0"/>
              <a:t>Q</a:t>
            </a:r>
            <a:r>
              <a:rPr lang="en-US" dirty="0" err="1"/>
              <a:t>uinto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M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623931"/>
            <a:ext cx="2949178" cy="27778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71682" y="739299"/>
            <a:ext cx="246409" cy="8088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5501" y="1541786"/>
            <a:ext cx="29505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29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Y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MY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623931"/>
            <a:ext cx="2949178" cy="27778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r>
              <a:rPr lang="en-US" dirty="0"/>
              <a:t>Click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MY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1682" y="739299"/>
            <a:ext cx="246409" cy="8088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5501" y="1541786"/>
            <a:ext cx="29505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89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583291" y="4794843"/>
            <a:ext cx="1686568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1050" dirty="0">
                <a:solidFill>
                  <a:schemeClr val="bg2"/>
                </a:solidFill>
                <a:latin typeface="+mn-lt"/>
                <a:cs typeface="Lato Black" panose="020F0A02020204030203" pitchFamily="34" charset="0"/>
              </a:rPr>
              <a:t>Haya Real Estate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188159" y="4756254"/>
            <a:ext cx="397771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1100" b="0" smtClean="0">
                <a:solidFill>
                  <a:schemeClr val="tx1"/>
                </a:solidFill>
                <a:latin typeface="+mn-lt"/>
                <a:cs typeface="Lato Light"/>
              </a:rPr>
              <a:pPr algn="ctr"/>
              <a:t>‹Nº›</a:t>
            </a:fld>
            <a:endParaRPr lang="en-MY" sz="1100" b="0" dirty="0"/>
          </a:p>
        </p:txBody>
      </p:sp>
    </p:spTree>
    <p:extLst>
      <p:ext uri="{BB962C8B-B14F-4D97-AF65-F5344CB8AC3E}">
        <p14:creationId xmlns:p14="http://schemas.microsoft.com/office/powerpoint/2010/main" val="236487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51" r:id="rId3"/>
    <p:sldLayoutId id="2147483652" r:id="rId4"/>
    <p:sldLayoutId id="2147483653" r:id="rId5"/>
    <p:sldLayoutId id="2147483654" r:id="rId6"/>
    <p:sldLayoutId id="2147483674" r:id="rId7"/>
    <p:sldLayoutId id="2147483656" r:id="rId8"/>
    <p:sldLayoutId id="2147483657" r:id="rId9"/>
    <p:sldLayoutId id="2147483658" r:id="rId10"/>
    <p:sldLayoutId id="2147483660" r:id="rId11"/>
    <p:sldLayoutId id="2147483672" r:id="rId12"/>
    <p:sldLayoutId id="214748369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 rot="10800000">
            <a:off x="0" y="230909"/>
            <a:ext cx="5297420" cy="4658968"/>
          </a:xfrm>
          <a:custGeom>
            <a:avLst/>
            <a:gdLst>
              <a:gd name="connsiteX0" fmla="*/ 2483124 w 5460510"/>
              <a:gd name="connsiteY0" fmla="*/ 0 h 5143500"/>
              <a:gd name="connsiteX1" fmla="*/ 3448297 w 5460510"/>
              <a:gd name="connsiteY1" fmla="*/ 0 h 5143500"/>
              <a:gd name="connsiteX2" fmla="*/ 4717679 w 5460510"/>
              <a:gd name="connsiteY2" fmla="*/ 0 h 5143500"/>
              <a:gd name="connsiteX3" fmla="*/ 4741319 w 5460510"/>
              <a:gd name="connsiteY3" fmla="*/ 0 h 5143500"/>
              <a:gd name="connsiteX4" fmla="*/ 5318193 w 5460510"/>
              <a:gd name="connsiteY4" fmla="*/ 0 h 5143500"/>
              <a:gd name="connsiteX5" fmla="*/ 5460510 w 5460510"/>
              <a:gd name="connsiteY5" fmla="*/ 0 h 5143500"/>
              <a:gd name="connsiteX6" fmla="*/ 5460510 w 5460510"/>
              <a:gd name="connsiteY6" fmla="*/ 5143500 h 5143500"/>
              <a:gd name="connsiteX7" fmla="*/ 5318193 w 5460510"/>
              <a:gd name="connsiteY7" fmla="*/ 5143500 h 5143500"/>
              <a:gd name="connsiteX8" fmla="*/ 4741319 w 5460510"/>
              <a:gd name="connsiteY8" fmla="*/ 5143500 h 5143500"/>
              <a:gd name="connsiteX9" fmla="*/ 4717679 w 5460510"/>
              <a:gd name="connsiteY9" fmla="*/ 5143500 h 5143500"/>
              <a:gd name="connsiteX10" fmla="*/ 3448297 w 5460510"/>
              <a:gd name="connsiteY10" fmla="*/ 5143500 h 5143500"/>
              <a:gd name="connsiteX11" fmla="*/ 0 w 5460510"/>
              <a:gd name="connsiteY1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0510" h="5143500">
                <a:moveTo>
                  <a:pt x="2483124" y="0"/>
                </a:moveTo>
                <a:lnTo>
                  <a:pt x="3448297" y="0"/>
                </a:lnTo>
                <a:lnTo>
                  <a:pt x="4717679" y="0"/>
                </a:lnTo>
                <a:lnTo>
                  <a:pt x="4741319" y="0"/>
                </a:lnTo>
                <a:lnTo>
                  <a:pt x="5318193" y="0"/>
                </a:lnTo>
                <a:lnTo>
                  <a:pt x="5460510" y="0"/>
                </a:lnTo>
                <a:lnTo>
                  <a:pt x="5460510" y="5143500"/>
                </a:lnTo>
                <a:lnTo>
                  <a:pt x="5318193" y="5143500"/>
                </a:lnTo>
                <a:lnTo>
                  <a:pt x="4741319" y="5143500"/>
                </a:lnTo>
                <a:lnTo>
                  <a:pt x="4717679" y="5143500"/>
                </a:lnTo>
                <a:lnTo>
                  <a:pt x="3448297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591695" y="2125855"/>
            <a:ext cx="3302972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s-ES" sz="1800" dirty="0">
                <a:solidFill>
                  <a:srgbClr val="FFFFFF"/>
                </a:solidFill>
                <a:latin typeface="Lato Black" panose="020F0A02020204030203" pitchFamily="34" charset="0"/>
              </a:rPr>
              <a:t>El Project Manager en un </a:t>
            </a:r>
            <a:r>
              <a:rPr lang="es-ES" sz="1800" dirty="0" err="1">
                <a:solidFill>
                  <a:srgbClr val="FFFFFF"/>
                </a:solidFill>
                <a:latin typeface="Lato Black" panose="020F0A02020204030203" pitchFamily="34" charset="0"/>
              </a:rPr>
              <a:t>servicer</a:t>
            </a:r>
            <a:r>
              <a:rPr lang="es-ES" sz="1800" dirty="0">
                <a:solidFill>
                  <a:srgbClr val="FFFFFF"/>
                </a:solidFill>
                <a:latin typeface="Lato Black" panose="020F0A02020204030203" pitchFamily="34" charset="0"/>
              </a:rPr>
              <a:t> de gestión de activos.</a:t>
            </a:r>
          </a:p>
          <a:p>
            <a:r>
              <a:rPr lang="es-ES" sz="1800" dirty="0">
                <a:solidFill>
                  <a:srgbClr val="FFFFFF"/>
                </a:solidFill>
                <a:latin typeface="Lato Black" panose="020F0A02020204030203" pitchFamily="34" charset="0"/>
              </a:rPr>
              <a:t>La gestión desde la adquisición a la comercialización.</a:t>
            </a:r>
          </a:p>
          <a:p>
            <a:r>
              <a:rPr lang="es-ES" sz="1800" dirty="0">
                <a:solidFill>
                  <a:srgbClr val="FFFFFF"/>
                </a:solidFill>
                <a:latin typeface="Lato Black" panose="020F0A02020204030203" pitchFamily="34" charset="0"/>
              </a:rPr>
              <a:t> </a:t>
            </a:r>
            <a:endParaRPr lang="en-MY" sz="1800" dirty="0">
              <a:solidFill>
                <a:srgbClr val="FFFFFF"/>
              </a:solidFill>
              <a:latin typeface="Lato Black" panose="020F0A02020204030203" pitchFamily="34" charset="0"/>
            </a:endParaRPr>
          </a:p>
        </p:txBody>
      </p:sp>
      <p:pic>
        <p:nvPicPr>
          <p:cNvPr id="12" name="Picture 11" descr="logo-whi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716" y="599018"/>
            <a:ext cx="793094" cy="133749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53990" y="3680095"/>
            <a:ext cx="2357567" cy="0"/>
          </a:xfrm>
          <a:prstGeom prst="line">
            <a:avLst/>
          </a:prstGeom>
          <a:ln w="28575" cmpd="sng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>
            <a:extLst>
              <a:ext uri="{FF2B5EF4-FFF2-40B4-BE49-F238E27FC236}">
                <a16:creationId xmlns:a16="http://schemas.microsoft.com/office/drawing/2014/main" id="{3884CC25-85B7-47F3-8189-E8399085CD18}"/>
              </a:ext>
            </a:extLst>
          </p:cNvPr>
          <p:cNvSpPr txBox="1"/>
          <p:nvPr/>
        </p:nvSpPr>
        <p:spPr>
          <a:xfrm>
            <a:off x="653272" y="3714409"/>
            <a:ext cx="2358286" cy="4078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latin typeface="+mj-lt"/>
                <a:ea typeface="Open Sans Extrabold" panose="020B0906030804020204" pitchFamily="34" charset="0"/>
                <a:cs typeface="Lato Black" panose="020F0A02020204030203" pitchFamily="34" charset="0"/>
              </a:rPr>
              <a:t>Juan Manuel Fernández</a:t>
            </a:r>
          </a:p>
          <a:p>
            <a:r>
              <a:rPr lang="es-ES" sz="1100" dirty="0">
                <a:solidFill>
                  <a:schemeClr val="bg1"/>
                </a:solidFill>
                <a:latin typeface="+mj-lt"/>
                <a:ea typeface="Open Sans Extrabold" panose="020B0906030804020204" pitchFamily="34" charset="0"/>
                <a:cs typeface="Lato Black" panose="020F0A02020204030203" pitchFamily="34" charset="0"/>
              </a:rPr>
              <a:t>Director Equipo Edificación y Obras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BF962EDF-1CFF-401E-B5F6-449FDF295A20}"/>
              </a:ext>
            </a:extLst>
          </p:cNvPr>
          <p:cNvSpPr txBox="1"/>
          <p:nvPr/>
        </p:nvSpPr>
        <p:spPr>
          <a:xfrm>
            <a:off x="625890" y="3410241"/>
            <a:ext cx="207574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MY" sz="1050" dirty="0">
                <a:solidFill>
                  <a:schemeClr val="bg1"/>
                </a:solidFill>
              </a:rPr>
              <a:t>Madrid, 14 de </a:t>
            </a:r>
            <a:r>
              <a:rPr lang="en-MY" sz="1050" dirty="0" err="1">
                <a:solidFill>
                  <a:schemeClr val="bg1"/>
                </a:solidFill>
              </a:rPr>
              <a:t>Junio</a:t>
            </a:r>
            <a:r>
              <a:rPr lang="en-MY" sz="1050" dirty="0">
                <a:solidFill>
                  <a:schemeClr val="bg1"/>
                </a:solidFill>
              </a:rPr>
              <a:t> de 2018</a:t>
            </a:r>
          </a:p>
          <a:p>
            <a:endParaRPr lang="en-MY" sz="1050" dirty="0">
              <a:solidFill>
                <a:schemeClr val="bg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4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3172FF6-CF2F-4083-8E8A-4C3700EF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E0FC13E-C764-4545-B3CF-D4F728E61187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20" name="Teardrop 16">
            <a:extLst>
              <a:ext uri="{FF2B5EF4-FFF2-40B4-BE49-F238E27FC236}">
                <a16:creationId xmlns:a16="http://schemas.microsoft.com/office/drawing/2014/main" id="{6363911B-6B8F-4BF1-8C5D-57BC51DD01F2}"/>
              </a:ext>
            </a:extLst>
          </p:cNvPr>
          <p:cNvSpPr/>
          <p:nvPr/>
        </p:nvSpPr>
        <p:spPr>
          <a:xfrm>
            <a:off x="614962" y="1186803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7577D036-DAC8-40FC-BD33-7D702E6EE2BA}"/>
              </a:ext>
            </a:extLst>
          </p:cNvPr>
          <p:cNvSpPr/>
          <p:nvPr/>
        </p:nvSpPr>
        <p:spPr>
          <a:xfrm>
            <a:off x="1381725" y="1392437"/>
            <a:ext cx="3042714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Plan de mantenimiento general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grpSp>
        <p:nvGrpSpPr>
          <p:cNvPr id="23" name="Group 153">
            <a:extLst>
              <a:ext uri="{FF2B5EF4-FFF2-40B4-BE49-F238E27FC236}">
                <a16:creationId xmlns:a16="http://schemas.microsoft.com/office/drawing/2014/main" id="{F535F791-5230-4F30-94E9-C54E3D4D457D}"/>
              </a:ext>
            </a:extLst>
          </p:cNvPr>
          <p:cNvGrpSpPr/>
          <p:nvPr/>
        </p:nvGrpSpPr>
        <p:grpSpPr>
          <a:xfrm>
            <a:off x="633108" y="1207153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ECB730F-7DF8-4FEF-B5F1-2C7CB1CF0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Freeform 83">
              <a:extLst>
                <a:ext uri="{FF2B5EF4-FFF2-40B4-BE49-F238E27FC236}">
                  <a16:creationId xmlns:a16="http://schemas.microsoft.com/office/drawing/2014/main" id="{EE88A61A-48E5-4FE8-BECB-71D9B3E02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35" name="TextBox 22">
            <a:extLst>
              <a:ext uri="{FF2B5EF4-FFF2-40B4-BE49-F238E27FC236}">
                <a16:creationId xmlns:a16="http://schemas.microsoft.com/office/drawing/2014/main" id="{394C9A49-F55A-4131-BCFC-DEA3DE2CFC20}"/>
              </a:ext>
            </a:extLst>
          </p:cNvPr>
          <p:cNvSpPr txBox="1"/>
          <p:nvPr/>
        </p:nvSpPr>
        <p:spPr>
          <a:xfrm>
            <a:off x="796117" y="1943048"/>
            <a:ext cx="8158471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s-ES" sz="1100" dirty="0">
                <a:ea typeface="Lato Light"/>
                <a:cs typeface="Lato Light"/>
              </a:rPr>
              <a:t>Debe garantizar que en todo momento los activos estén </a:t>
            </a:r>
            <a:r>
              <a:rPr lang="es-ES" sz="1100" b="1" dirty="0">
                <a:ea typeface="Lato Light"/>
                <a:cs typeface="Lato Light"/>
              </a:rPr>
              <a:t>libres de riesgos</a:t>
            </a:r>
            <a:r>
              <a:rPr lang="es-ES" sz="1100" dirty="0">
                <a:ea typeface="Lato Light"/>
                <a:cs typeface="Lato Light"/>
              </a:rPr>
              <a:t>, preservando el </a:t>
            </a:r>
            <a:r>
              <a:rPr lang="es-ES" sz="1100" b="1" dirty="0">
                <a:ea typeface="Lato Light"/>
                <a:cs typeface="Lato Light"/>
              </a:rPr>
              <a:t>valor del activo</a:t>
            </a:r>
          </a:p>
        </p:txBody>
      </p:sp>
      <p:sp>
        <p:nvSpPr>
          <p:cNvPr id="36" name="Isosceles Triangle 9">
            <a:extLst>
              <a:ext uri="{FF2B5EF4-FFF2-40B4-BE49-F238E27FC236}">
                <a16:creationId xmlns:a16="http://schemas.microsoft.com/office/drawing/2014/main" id="{250A59CF-D731-4639-A82E-704A965AA4BE}"/>
              </a:ext>
            </a:extLst>
          </p:cNvPr>
          <p:cNvSpPr/>
          <p:nvPr/>
        </p:nvSpPr>
        <p:spPr>
          <a:xfrm rot="16200000">
            <a:off x="614254" y="1986831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37" name="Group 406">
            <a:extLst>
              <a:ext uri="{FF2B5EF4-FFF2-40B4-BE49-F238E27FC236}">
                <a16:creationId xmlns:a16="http://schemas.microsoft.com/office/drawing/2014/main" id="{19621CD7-4C4D-4C98-9FF6-A902E4069627}"/>
              </a:ext>
            </a:extLst>
          </p:cNvPr>
          <p:cNvGrpSpPr/>
          <p:nvPr/>
        </p:nvGrpSpPr>
        <p:grpSpPr>
          <a:xfrm>
            <a:off x="611960" y="1212084"/>
            <a:ext cx="647700" cy="647700"/>
            <a:chOff x="4394200" y="2997200"/>
            <a:chExt cx="863600" cy="863600"/>
          </a:xfrm>
          <a:solidFill>
            <a:schemeClr val="accent1"/>
          </a:solidFill>
        </p:grpSpPr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6ABC124A-92B3-4F52-8058-6A50AECAC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200" y="299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9" name="Rectangle 96">
              <a:extLst>
                <a:ext uri="{FF2B5EF4-FFF2-40B4-BE49-F238E27FC236}">
                  <a16:creationId xmlns:a16="http://schemas.microsoft.com/office/drawing/2014/main" id="{BDC78C5C-F16F-4337-BD1E-A0B6D5666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25" y="3416300"/>
              <a:ext cx="285750" cy="21590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0" name="Freeform 97">
              <a:extLst>
                <a:ext uri="{FF2B5EF4-FFF2-40B4-BE49-F238E27FC236}">
                  <a16:creationId xmlns:a16="http://schemas.microsoft.com/office/drawing/2014/main" id="{A9EF6AB5-2B9E-41D6-91ED-8D6C30258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975" y="3225800"/>
              <a:ext cx="400050" cy="190500"/>
            </a:xfrm>
            <a:custGeom>
              <a:avLst/>
              <a:gdLst>
                <a:gd name="T0" fmla="*/ 252 w 252"/>
                <a:gd name="T1" fmla="*/ 120 h 120"/>
                <a:gd name="T2" fmla="*/ 0 w 252"/>
                <a:gd name="T3" fmla="*/ 120 h 120"/>
                <a:gd name="T4" fmla="*/ 126 w 252"/>
                <a:gd name="T5" fmla="*/ 0 h 120"/>
                <a:gd name="T6" fmla="*/ 252 w 252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" h="120">
                  <a:moveTo>
                    <a:pt x="252" y="120"/>
                  </a:moveTo>
                  <a:lnTo>
                    <a:pt x="0" y="120"/>
                  </a:lnTo>
                  <a:lnTo>
                    <a:pt x="126" y="0"/>
                  </a:lnTo>
                  <a:lnTo>
                    <a:pt x="252" y="12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1" name="Rectangle 98">
              <a:extLst>
                <a:ext uri="{FF2B5EF4-FFF2-40B4-BE49-F238E27FC236}">
                  <a16:creationId xmlns:a16="http://schemas.microsoft.com/office/drawing/2014/main" id="{52BD2D0D-C7EB-4AFF-99F5-846DDB6E4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200" y="3495675"/>
              <a:ext cx="101600" cy="1365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2" name="Line 99">
              <a:extLst>
                <a:ext uri="{FF2B5EF4-FFF2-40B4-BE49-F238E27FC236}">
                  <a16:creationId xmlns:a16="http://schemas.microsoft.com/office/drawing/2014/main" id="{322D3610-2BCD-43B5-AA4E-01F7B8FAB2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8875" y="3279775"/>
              <a:ext cx="0" cy="79375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57" name="Group 3">
            <a:extLst>
              <a:ext uri="{FF2B5EF4-FFF2-40B4-BE49-F238E27FC236}">
                <a16:creationId xmlns:a16="http://schemas.microsoft.com/office/drawing/2014/main" id="{4C50D4C0-51DA-4005-9125-4AD857E216C8}"/>
              </a:ext>
            </a:extLst>
          </p:cNvPr>
          <p:cNvGrpSpPr/>
          <p:nvPr/>
        </p:nvGrpSpPr>
        <p:grpSpPr>
          <a:xfrm>
            <a:off x="528053" y="2419855"/>
            <a:ext cx="6486701" cy="1450017"/>
            <a:chOff x="704070" y="2771936"/>
            <a:chExt cx="8621231" cy="1927163"/>
          </a:xfrm>
        </p:grpSpPr>
        <p:grpSp>
          <p:nvGrpSpPr>
            <p:cNvPr id="58" name="Group 18">
              <a:extLst>
                <a:ext uri="{FF2B5EF4-FFF2-40B4-BE49-F238E27FC236}">
                  <a16:creationId xmlns:a16="http://schemas.microsoft.com/office/drawing/2014/main" id="{4720273A-2623-4DDA-8FFA-9F079A1F4B27}"/>
                </a:ext>
              </a:extLst>
            </p:cNvPr>
            <p:cNvGrpSpPr/>
            <p:nvPr/>
          </p:nvGrpSpPr>
          <p:grpSpPr>
            <a:xfrm>
              <a:off x="704070" y="2771936"/>
              <a:ext cx="8621231" cy="1927163"/>
              <a:chOff x="6588508" y="5027196"/>
              <a:chExt cx="10710346" cy="1635242"/>
            </a:xfrm>
          </p:grpSpPr>
          <p:sp>
            <p:nvSpPr>
              <p:cNvPr id="73" name="Chevron 19">
                <a:extLst>
                  <a:ext uri="{FF2B5EF4-FFF2-40B4-BE49-F238E27FC236}">
                    <a16:creationId xmlns:a16="http://schemas.microsoft.com/office/drawing/2014/main" id="{5375E116-235D-4C8B-938A-50A9434F5C1A}"/>
                  </a:ext>
                </a:extLst>
              </p:cNvPr>
              <p:cNvSpPr/>
              <p:nvPr/>
            </p:nvSpPr>
            <p:spPr>
              <a:xfrm>
                <a:off x="14224903" y="5027196"/>
                <a:ext cx="3073951" cy="1635242"/>
              </a:xfrm>
              <a:prstGeom prst="chevron">
                <a:avLst>
                  <a:gd name="adj" fmla="val 20758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91440" tIns="0" bIns="45720" rtlCol="0" anchor="ctr" anchorCtr="0"/>
              <a:lstStyle/>
              <a:p>
                <a:pPr algn="ctr"/>
                <a:endParaRPr lang="en-US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Chevron 20">
                <a:extLst>
                  <a:ext uri="{FF2B5EF4-FFF2-40B4-BE49-F238E27FC236}">
                    <a16:creationId xmlns:a16="http://schemas.microsoft.com/office/drawing/2014/main" id="{06163B79-FBCB-4747-BADC-DFC6169FF55E}"/>
                  </a:ext>
                </a:extLst>
              </p:cNvPr>
              <p:cNvSpPr/>
              <p:nvPr/>
            </p:nvSpPr>
            <p:spPr>
              <a:xfrm>
                <a:off x="11515905" y="5027196"/>
                <a:ext cx="3073951" cy="1635242"/>
              </a:xfrm>
              <a:prstGeom prst="chevron">
                <a:avLst>
                  <a:gd name="adj" fmla="val 20758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91440" tIns="0" bIns="45720" rtlCol="0" anchor="ctr" anchorCtr="0"/>
              <a:lstStyle/>
              <a:p>
                <a:pPr algn="ctr"/>
                <a:endParaRPr lang="en-US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Chevron 21">
                <a:extLst>
                  <a:ext uri="{FF2B5EF4-FFF2-40B4-BE49-F238E27FC236}">
                    <a16:creationId xmlns:a16="http://schemas.microsoft.com/office/drawing/2014/main" id="{59C4F6BB-2A18-4FE3-92C3-8AF4A75ACCF8}"/>
                  </a:ext>
                </a:extLst>
              </p:cNvPr>
              <p:cNvSpPr/>
              <p:nvPr/>
            </p:nvSpPr>
            <p:spPr>
              <a:xfrm>
                <a:off x="8806905" y="5027196"/>
                <a:ext cx="3073953" cy="1635242"/>
              </a:xfrm>
              <a:prstGeom prst="chevron">
                <a:avLst>
                  <a:gd name="adj" fmla="val 20758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91440" tIns="0" bIns="45720" rtlCol="0" anchor="ctr" anchorCtr="0"/>
              <a:lstStyle/>
              <a:p>
                <a:pPr algn="ctr"/>
                <a:endParaRPr lang="en-US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Pentagon 22">
                <a:extLst>
                  <a:ext uri="{FF2B5EF4-FFF2-40B4-BE49-F238E27FC236}">
                    <a16:creationId xmlns:a16="http://schemas.microsoft.com/office/drawing/2014/main" id="{C0316A44-600B-4E68-A0B3-1B23C6E1A6AC}"/>
                  </a:ext>
                </a:extLst>
              </p:cNvPr>
              <p:cNvSpPr/>
              <p:nvPr/>
            </p:nvSpPr>
            <p:spPr>
              <a:xfrm>
                <a:off x="6588508" y="5027196"/>
                <a:ext cx="2583350" cy="1635242"/>
              </a:xfrm>
              <a:prstGeom prst="homePlate">
                <a:avLst>
                  <a:gd name="adj" fmla="val 22102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45720" tIns="0" bIns="45720" rtlCol="0" anchor="ctr" anchorCtr="0"/>
              <a:lstStyle/>
              <a:p>
                <a:pPr algn="ctr"/>
                <a:endParaRPr lang="en-US" sz="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Oval 24">
              <a:extLst>
                <a:ext uri="{FF2B5EF4-FFF2-40B4-BE49-F238E27FC236}">
                  <a16:creationId xmlns:a16="http://schemas.microsoft.com/office/drawing/2014/main" id="{952984E6-5BBB-44B3-A92C-B709465C0279}"/>
                </a:ext>
              </a:extLst>
            </p:cNvPr>
            <p:cNvSpPr/>
            <p:nvPr/>
          </p:nvSpPr>
          <p:spPr>
            <a:xfrm>
              <a:off x="2446124" y="3494757"/>
              <a:ext cx="524365" cy="52436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68580"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  <p:sp>
          <p:nvSpPr>
            <p:cNvPr id="60" name="Oval 25">
              <a:extLst>
                <a:ext uri="{FF2B5EF4-FFF2-40B4-BE49-F238E27FC236}">
                  <a16:creationId xmlns:a16="http://schemas.microsoft.com/office/drawing/2014/main" id="{024950A0-081B-41F6-B2FE-A27B4F183B50}"/>
                </a:ext>
              </a:extLst>
            </p:cNvPr>
            <p:cNvSpPr/>
            <p:nvPr/>
          </p:nvSpPr>
          <p:spPr>
            <a:xfrm>
              <a:off x="4638775" y="3494757"/>
              <a:ext cx="524365" cy="52436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68580"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  <p:sp>
          <p:nvSpPr>
            <p:cNvPr id="61" name="Oval 26">
              <a:extLst>
                <a:ext uri="{FF2B5EF4-FFF2-40B4-BE49-F238E27FC236}">
                  <a16:creationId xmlns:a16="http://schemas.microsoft.com/office/drawing/2014/main" id="{4274101B-64F6-42C8-A033-F7729B9631AF}"/>
                </a:ext>
              </a:extLst>
            </p:cNvPr>
            <p:cNvSpPr/>
            <p:nvPr/>
          </p:nvSpPr>
          <p:spPr>
            <a:xfrm>
              <a:off x="6836972" y="3494757"/>
              <a:ext cx="524365" cy="52436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68580"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  <p:sp>
          <p:nvSpPr>
            <p:cNvPr id="62" name="Freeform 45">
              <a:extLst>
                <a:ext uri="{FF2B5EF4-FFF2-40B4-BE49-F238E27FC236}">
                  <a16:creationId xmlns:a16="http://schemas.microsoft.com/office/drawing/2014/main" id="{E4C77A8C-61A7-460A-BBD4-4C34D24F2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9433" y="3645068"/>
              <a:ext cx="116418" cy="206158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67" y="84"/>
                </a:cxn>
                <a:cxn ang="0">
                  <a:pos x="3" y="148"/>
                </a:cxn>
                <a:cxn ang="0">
                  <a:pos x="3" y="148"/>
                </a:cxn>
                <a:cxn ang="0">
                  <a:pos x="0" y="156"/>
                </a:cxn>
                <a:cxn ang="0">
                  <a:pos x="12" y="168"/>
                </a:cxn>
                <a:cxn ang="0">
                  <a:pos x="20" y="165"/>
                </a:cxn>
                <a:cxn ang="0">
                  <a:pos x="20" y="165"/>
                </a:cxn>
                <a:cxn ang="0">
                  <a:pos x="92" y="93"/>
                </a:cxn>
                <a:cxn ang="0">
                  <a:pos x="92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2" y="75"/>
                </a:cxn>
                <a:cxn ang="0">
                  <a:pos x="92" y="75"/>
                </a:cxn>
                <a:cxn ang="0">
                  <a:pos x="20" y="3"/>
                </a:cxn>
                <a:cxn ang="0">
                  <a:pos x="20" y="3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4" y="21"/>
                </a:cxn>
              </a:cxnLst>
              <a:rect l="0" t="0" r="r" b="b"/>
              <a:pathLst>
                <a:path w="96" h="168">
                  <a:moveTo>
                    <a:pt x="4" y="21"/>
                  </a:moveTo>
                  <a:cubicBezTo>
                    <a:pt x="67" y="84"/>
                    <a:pt x="67" y="84"/>
                    <a:pt x="67" y="84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50"/>
                    <a:pt x="0" y="153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15" y="168"/>
                    <a:pt x="18" y="167"/>
                    <a:pt x="2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5" y="90"/>
                    <a:pt x="96" y="87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1"/>
                    <a:pt x="95" y="77"/>
                    <a:pt x="92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6"/>
                    <a:pt x="2" y="19"/>
                    <a:pt x="4" y="21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63" name="Freeform 45">
              <a:extLst>
                <a:ext uri="{FF2B5EF4-FFF2-40B4-BE49-F238E27FC236}">
                  <a16:creationId xmlns:a16="http://schemas.microsoft.com/office/drawing/2014/main" id="{114C8514-A8B9-4CAC-BF93-4635A828D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7699" y="3645068"/>
              <a:ext cx="116418" cy="206158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67" y="84"/>
                </a:cxn>
                <a:cxn ang="0">
                  <a:pos x="3" y="148"/>
                </a:cxn>
                <a:cxn ang="0">
                  <a:pos x="3" y="148"/>
                </a:cxn>
                <a:cxn ang="0">
                  <a:pos x="0" y="156"/>
                </a:cxn>
                <a:cxn ang="0">
                  <a:pos x="12" y="168"/>
                </a:cxn>
                <a:cxn ang="0">
                  <a:pos x="20" y="165"/>
                </a:cxn>
                <a:cxn ang="0">
                  <a:pos x="20" y="165"/>
                </a:cxn>
                <a:cxn ang="0">
                  <a:pos x="92" y="93"/>
                </a:cxn>
                <a:cxn ang="0">
                  <a:pos x="92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2" y="75"/>
                </a:cxn>
                <a:cxn ang="0">
                  <a:pos x="92" y="75"/>
                </a:cxn>
                <a:cxn ang="0">
                  <a:pos x="20" y="3"/>
                </a:cxn>
                <a:cxn ang="0">
                  <a:pos x="20" y="3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4" y="21"/>
                </a:cxn>
              </a:cxnLst>
              <a:rect l="0" t="0" r="r" b="b"/>
              <a:pathLst>
                <a:path w="96" h="168">
                  <a:moveTo>
                    <a:pt x="4" y="21"/>
                  </a:moveTo>
                  <a:cubicBezTo>
                    <a:pt x="67" y="84"/>
                    <a:pt x="67" y="84"/>
                    <a:pt x="67" y="84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50"/>
                    <a:pt x="0" y="153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15" y="168"/>
                    <a:pt x="18" y="167"/>
                    <a:pt x="2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5" y="90"/>
                    <a:pt x="96" y="87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1"/>
                    <a:pt x="95" y="77"/>
                    <a:pt x="92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6"/>
                    <a:pt x="2" y="19"/>
                    <a:pt x="4" y="21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6E6CA55A-4473-4B28-8622-5EC505222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4925" y="3645068"/>
              <a:ext cx="116418" cy="206158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67" y="84"/>
                </a:cxn>
                <a:cxn ang="0">
                  <a:pos x="3" y="148"/>
                </a:cxn>
                <a:cxn ang="0">
                  <a:pos x="3" y="148"/>
                </a:cxn>
                <a:cxn ang="0">
                  <a:pos x="0" y="156"/>
                </a:cxn>
                <a:cxn ang="0">
                  <a:pos x="12" y="168"/>
                </a:cxn>
                <a:cxn ang="0">
                  <a:pos x="20" y="165"/>
                </a:cxn>
                <a:cxn ang="0">
                  <a:pos x="20" y="165"/>
                </a:cxn>
                <a:cxn ang="0">
                  <a:pos x="92" y="93"/>
                </a:cxn>
                <a:cxn ang="0">
                  <a:pos x="92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2" y="75"/>
                </a:cxn>
                <a:cxn ang="0">
                  <a:pos x="92" y="75"/>
                </a:cxn>
                <a:cxn ang="0">
                  <a:pos x="20" y="3"/>
                </a:cxn>
                <a:cxn ang="0">
                  <a:pos x="20" y="3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4" y="21"/>
                </a:cxn>
              </a:cxnLst>
              <a:rect l="0" t="0" r="r" b="b"/>
              <a:pathLst>
                <a:path w="96" h="168">
                  <a:moveTo>
                    <a:pt x="4" y="21"/>
                  </a:moveTo>
                  <a:cubicBezTo>
                    <a:pt x="67" y="84"/>
                    <a:pt x="67" y="84"/>
                    <a:pt x="67" y="84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3" y="148"/>
                    <a:pt x="3" y="148"/>
                    <a:pt x="3" y="148"/>
                  </a:cubicBezTo>
                  <a:cubicBezTo>
                    <a:pt x="1" y="150"/>
                    <a:pt x="0" y="153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15" y="168"/>
                    <a:pt x="18" y="167"/>
                    <a:pt x="2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5" y="90"/>
                    <a:pt x="96" y="87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1"/>
                    <a:pt x="95" y="77"/>
                    <a:pt x="92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8" y="1"/>
                    <a:pt x="15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6"/>
                    <a:pt x="2" y="19"/>
                    <a:pt x="4" y="21"/>
                  </a:cubicBezTo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700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32">
              <a:extLst>
                <a:ext uri="{FF2B5EF4-FFF2-40B4-BE49-F238E27FC236}">
                  <a16:creationId xmlns:a16="http://schemas.microsoft.com/office/drawing/2014/main" id="{25A329E6-2981-4832-9626-D28FC6A79B12}"/>
                </a:ext>
              </a:extLst>
            </p:cNvPr>
            <p:cNvSpPr txBox="1"/>
            <p:nvPr/>
          </p:nvSpPr>
          <p:spPr>
            <a:xfrm>
              <a:off x="807600" y="3349390"/>
              <a:ext cx="1638524" cy="797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Plan de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Mantenimiento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General</a:t>
              </a:r>
              <a:endParaRPr lang="en-US" sz="1100" dirty="0">
                <a:solidFill>
                  <a:schemeClr val="bg1"/>
                </a:solidFill>
                <a:latin typeface="Lato Light"/>
                <a:cs typeface="Lato Light"/>
              </a:endParaRPr>
            </a:p>
          </p:txBody>
        </p:sp>
        <p:sp>
          <p:nvSpPr>
            <p:cNvPr id="67" name="TextBox 34">
              <a:extLst>
                <a:ext uri="{FF2B5EF4-FFF2-40B4-BE49-F238E27FC236}">
                  <a16:creationId xmlns:a16="http://schemas.microsoft.com/office/drawing/2014/main" id="{7E4AD726-1C6A-4EB7-AA29-5F1E47E619C2}"/>
                </a:ext>
              </a:extLst>
            </p:cNvPr>
            <p:cNvSpPr txBox="1"/>
            <p:nvPr/>
          </p:nvSpPr>
          <p:spPr>
            <a:xfrm>
              <a:off x="3019125" y="3392934"/>
              <a:ext cx="1638524" cy="572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Segmentaciones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de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activos</a:t>
              </a:r>
              <a:endParaRPr lang="en-US" sz="1100" dirty="0">
                <a:solidFill>
                  <a:schemeClr val="bg1"/>
                </a:solidFill>
                <a:cs typeface="Lato Light"/>
              </a:endParaRPr>
            </a:p>
          </p:txBody>
        </p:sp>
        <p:sp>
          <p:nvSpPr>
            <p:cNvPr id="69" name="TextBox 36">
              <a:extLst>
                <a:ext uri="{FF2B5EF4-FFF2-40B4-BE49-F238E27FC236}">
                  <a16:creationId xmlns:a16="http://schemas.microsoft.com/office/drawing/2014/main" id="{5A253E39-265A-4EA3-B909-A46E3D33B4F9}"/>
                </a:ext>
              </a:extLst>
            </p:cNvPr>
            <p:cNvSpPr txBox="1"/>
            <p:nvPr/>
          </p:nvSpPr>
          <p:spPr>
            <a:xfrm>
              <a:off x="5193543" y="3392934"/>
              <a:ext cx="1638524" cy="79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Visitas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a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activos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atendiendo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a la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prioridad</a:t>
              </a:r>
              <a:endParaRPr lang="en-US" sz="1100" dirty="0">
                <a:solidFill>
                  <a:schemeClr val="bg1"/>
                </a:solidFill>
                <a:cs typeface="Lato Light"/>
              </a:endParaRPr>
            </a:p>
          </p:txBody>
        </p:sp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B8FD9D25-1657-4DE1-B8A4-47AB26DA8F81}"/>
                </a:ext>
              </a:extLst>
            </p:cNvPr>
            <p:cNvSpPr txBox="1"/>
            <p:nvPr/>
          </p:nvSpPr>
          <p:spPr>
            <a:xfrm>
              <a:off x="7405070" y="3392934"/>
              <a:ext cx="1638524" cy="797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Toma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de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datos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y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actuaciones</a:t>
              </a:r>
              <a:r>
                <a:rPr lang="en-MY" sz="11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MY" sz="1100" dirty="0" err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urgentes</a:t>
              </a:r>
              <a:endParaRPr lang="en-US" sz="1100" dirty="0">
                <a:solidFill>
                  <a:schemeClr val="bg1"/>
                </a:solidFill>
                <a:cs typeface="Lato Light"/>
              </a:endParaRPr>
            </a:p>
          </p:txBody>
        </p:sp>
      </p:grpSp>
      <p:sp>
        <p:nvSpPr>
          <p:cNvPr id="77" name="Chevron 19">
            <a:extLst>
              <a:ext uri="{FF2B5EF4-FFF2-40B4-BE49-F238E27FC236}">
                <a16:creationId xmlns:a16="http://schemas.microsoft.com/office/drawing/2014/main" id="{A97225D5-6A29-4B7B-89E4-F5C34E5B4FAE}"/>
              </a:ext>
            </a:extLst>
          </p:cNvPr>
          <p:cNvSpPr/>
          <p:nvPr/>
        </p:nvSpPr>
        <p:spPr>
          <a:xfrm>
            <a:off x="6778417" y="2411690"/>
            <a:ext cx="1861733" cy="1450017"/>
          </a:xfrm>
          <a:prstGeom prst="chevron">
            <a:avLst>
              <a:gd name="adj" fmla="val 20758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0" bIns="45720" rtlCol="0" anchor="ctr" anchorCtr="0"/>
          <a:lstStyle/>
          <a:p>
            <a:pPr algn="ctr"/>
            <a:endParaRPr lang="en-US" sz="500" dirty="0">
              <a:solidFill>
                <a:schemeClr val="bg1"/>
              </a:solidFill>
            </a:endParaRPr>
          </a:p>
        </p:txBody>
      </p:sp>
      <p:sp>
        <p:nvSpPr>
          <p:cNvPr id="78" name="Oval 26">
            <a:extLst>
              <a:ext uri="{FF2B5EF4-FFF2-40B4-BE49-F238E27FC236}">
                <a16:creationId xmlns:a16="http://schemas.microsoft.com/office/drawing/2014/main" id="{5FC89241-21C9-4B8A-A66F-D04B65265204}"/>
              </a:ext>
            </a:extLst>
          </p:cNvPr>
          <p:cNvSpPr/>
          <p:nvPr/>
        </p:nvSpPr>
        <p:spPr>
          <a:xfrm>
            <a:off x="6767906" y="2955548"/>
            <a:ext cx="394538" cy="3945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Lato Light"/>
              <a:cs typeface="Lato Light"/>
            </a:endParaRPr>
          </a:p>
        </p:txBody>
      </p:sp>
      <p:sp>
        <p:nvSpPr>
          <p:cNvPr id="80" name="TextBox 38">
            <a:extLst>
              <a:ext uri="{FF2B5EF4-FFF2-40B4-BE49-F238E27FC236}">
                <a16:creationId xmlns:a16="http://schemas.microsoft.com/office/drawing/2014/main" id="{4598D2EB-6B9B-4147-9544-BFB2F11E03B9}"/>
              </a:ext>
            </a:extLst>
          </p:cNvPr>
          <p:cNvSpPr txBox="1"/>
          <p:nvPr/>
        </p:nvSpPr>
        <p:spPr>
          <a:xfrm>
            <a:off x="7165793" y="2889279"/>
            <a:ext cx="1232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1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Redacción</a:t>
            </a:r>
            <a:r>
              <a:rPr lang="en-MY" sz="11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del Plan de </a:t>
            </a:r>
            <a:r>
              <a:rPr lang="en-MY" sz="1100" dirty="0" err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Mantenimiento</a:t>
            </a:r>
            <a:r>
              <a:rPr lang="en-MY" sz="11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Individual</a:t>
            </a:r>
            <a:endParaRPr lang="en-US" sz="1100" dirty="0">
              <a:solidFill>
                <a:schemeClr val="bg1"/>
              </a:solidFill>
              <a:cs typeface="Lato Light"/>
            </a:endParaRPr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10C460A8-D7D8-4844-8C6F-B6FFBA3B97AB}"/>
              </a:ext>
            </a:extLst>
          </p:cNvPr>
          <p:cNvSpPr>
            <a:spLocks/>
          </p:cNvSpPr>
          <p:nvPr/>
        </p:nvSpPr>
        <p:spPr bwMode="auto">
          <a:xfrm>
            <a:off x="6928165" y="3067305"/>
            <a:ext cx="87594" cy="155115"/>
          </a:xfrm>
          <a:custGeom>
            <a:avLst/>
            <a:gdLst/>
            <a:ahLst/>
            <a:cxnLst>
              <a:cxn ang="0">
                <a:pos x="4" y="21"/>
              </a:cxn>
              <a:cxn ang="0">
                <a:pos x="67" y="84"/>
              </a:cxn>
              <a:cxn ang="0">
                <a:pos x="3" y="148"/>
              </a:cxn>
              <a:cxn ang="0">
                <a:pos x="3" y="148"/>
              </a:cxn>
              <a:cxn ang="0">
                <a:pos x="0" y="156"/>
              </a:cxn>
              <a:cxn ang="0">
                <a:pos x="12" y="168"/>
              </a:cxn>
              <a:cxn ang="0">
                <a:pos x="20" y="165"/>
              </a:cxn>
              <a:cxn ang="0">
                <a:pos x="20" y="165"/>
              </a:cxn>
              <a:cxn ang="0">
                <a:pos x="92" y="93"/>
              </a:cxn>
              <a:cxn ang="0">
                <a:pos x="92" y="93"/>
              </a:cxn>
              <a:cxn ang="0">
                <a:pos x="96" y="84"/>
              </a:cxn>
              <a:cxn ang="0">
                <a:pos x="96" y="84"/>
              </a:cxn>
              <a:cxn ang="0">
                <a:pos x="96" y="84"/>
              </a:cxn>
              <a:cxn ang="0">
                <a:pos x="92" y="75"/>
              </a:cxn>
              <a:cxn ang="0">
                <a:pos x="92" y="75"/>
              </a:cxn>
              <a:cxn ang="0">
                <a:pos x="20" y="3"/>
              </a:cxn>
              <a:cxn ang="0">
                <a:pos x="20" y="3"/>
              </a:cxn>
              <a:cxn ang="0">
                <a:pos x="12" y="0"/>
              </a:cxn>
              <a:cxn ang="0">
                <a:pos x="0" y="12"/>
              </a:cxn>
              <a:cxn ang="0">
                <a:pos x="4" y="21"/>
              </a:cxn>
            </a:cxnLst>
            <a:rect l="0" t="0" r="r" b="b"/>
            <a:pathLst>
              <a:path w="96" h="168">
                <a:moveTo>
                  <a:pt x="4" y="21"/>
                </a:moveTo>
                <a:cubicBezTo>
                  <a:pt x="67" y="84"/>
                  <a:pt x="67" y="84"/>
                  <a:pt x="67" y="84"/>
                </a:cubicBezTo>
                <a:cubicBezTo>
                  <a:pt x="3" y="148"/>
                  <a:pt x="3" y="148"/>
                  <a:pt x="3" y="148"/>
                </a:cubicBezTo>
                <a:cubicBezTo>
                  <a:pt x="3" y="148"/>
                  <a:pt x="3" y="148"/>
                  <a:pt x="3" y="148"/>
                </a:cubicBezTo>
                <a:cubicBezTo>
                  <a:pt x="1" y="150"/>
                  <a:pt x="0" y="153"/>
                  <a:pt x="0" y="156"/>
                </a:cubicBezTo>
                <a:cubicBezTo>
                  <a:pt x="0" y="163"/>
                  <a:pt x="5" y="168"/>
                  <a:pt x="12" y="168"/>
                </a:cubicBezTo>
                <a:cubicBezTo>
                  <a:pt x="15" y="168"/>
                  <a:pt x="18" y="167"/>
                  <a:pt x="20" y="165"/>
                </a:cubicBezTo>
                <a:cubicBezTo>
                  <a:pt x="20" y="165"/>
                  <a:pt x="20" y="165"/>
                  <a:pt x="20" y="165"/>
                </a:cubicBezTo>
                <a:cubicBezTo>
                  <a:pt x="92" y="93"/>
                  <a:pt x="92" y="93"/>
                  <a:pt x="92" y="93"/>
                </a:cubicBezTo>
                <a:cubicBezTo>
                  <a:pt x="92" y="93"/>
                  <a:pt x="92" y="93"/>
                  <a:pt x="92" y="93"/>
                </a:cubicBezTo>
                <a:cubicBezTo>
                  <a:pt x="95" y="90"/>
                  <a:pt x="96" y="87"/>
                  <a:pt x="96" y="84"/>
                </a:cubicBezTo>
                <a:cubicBezTo>
                  <a:pt x="96" y="84"/>
                  <a:pt x="96" y="84"/>
                  <a:pt x="96" y="84"/>
                </a:cubicBezTo>
                <a:cubicBezTo>
                  <a:pt x="96" y="84"/>
                  <a:pt x="96" y="84"/>
                  <a:pt x="96" y="84"/>
                </a:cubicBezTo>
                <a:cubicBezTo>
                  <a:pt x="96" y="81"/>
                  <a:pt x="95" y="77"/>
                  <a:pt x="92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18" y="1"/>
                  <a:pt x="15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16"/>
                  <a:pt x="2" y="19"/>
                  <a:pt x="4" y="21"/>
                </a:cubicBezTo>
              </a:path>
            </a:pathLst>
          </a:custGeom>
          <a:solidFill>
            <a:schemeClr val="accent4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4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0301EC9-892D-43EB-A556-6BE5218C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81CAFF-1761-48D4-B611-C7A5C72F4990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Rectangle 50">
            <a:extLst>
              <a:ext uri="{FF2B5EF4-FFF2-40B4-BE49-F238E27FC236}">
                <a16:creationId xmlns:a16="http://schemas.microsoft.com/office/drawing/2014/main" id="{A20371B5-C8E1-4983-8B5B-5B77FD23B48E}"/>
              </a:ext>
            </a:extLst>
          </p:cNvPr>
          <p:cNvSpPr/>
          <p:nvPr/>
        </p:nvSpPr>
        <p:spPr>
          <a:xfrm>
            <a:off x="5314508" y="1550792"/>
            <a:ext cx="2299764" cy="4231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4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Mantenimiento correctivo</a:t>
            </a:r>
          </a:p>
          <a:p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0B193C27-0083-46C2-A61F-694A03BA799D}"/>
              </a:ext>
            </a:extLst>
          </p:cNvPr>
          <p:cNvSpPr/>
          <p:nvPr/>
        </p:nvSpPr>
        <p:spPr>
          <a:xfrm>
            <a:off x="4585336" y="2441682"/>
            <a:ext cx="3846738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6"/>
                </a:solidFill>
                <a:latin typeface="+mj-lt"/>
              </a:rPr>
              <a:t>Mantenimiento Preventivo y Técnico Legal</a:t>
            </a:r>
          </a:p>
          <a:p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1100" dirty="0">
                <a:ea typeface="Open Sans" panose="020B0606030504020204" pitchFamily="34" charset="0"/>
                <a:cs typeface="Lato Medium" panose="020F0602020204030203" pitchFamily="34" charset="0"/>
              </a:rPr>
              <a:t>Mantenimiento preventivo de las instalaciones.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1100" dirty="0">
                <a:ea typeface="Open Sans" panose="020B0606030504020204" pitchFamily="34" charset="0"/>
                <a:cs typeface="Lato Medium" panose="020F0602020204030203" pitchFamily="34" charset="0"/>
              </a:rPr>
              <a:t>Mantenimiento adaptado a Obra Paralizada.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1100" dirty="0">
                <a:ea typeface="Open Sans" panose="020B0606030504020204" pitchFamily="34" charset="0"/>
                <a:cs typeface="Lato Medium" panose="020F0602020204030203" pitchFamily="34" charset="0"/>
              </a:rPr>
              <a:t>Mantenimiento adaptado resto de activos</a:t>
            </a:r>
            <a:endParaRPr lang="en-MY" sz="11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13" name="Rectangle 52">
            <a:extLst>
              <a:ext uri="{FF2B5EF4-FFF2-40B4-BE49-F238E27FC236}">
                <a16:creationId xmlns:a16="http://schemas.microsoft.com/office/drawing/2014/main" id="{DAF11BDD-88F9-4F5B-A1A5-4275AB828057}"/>
              </a:ext>
            </a:extLst>
          </p:cNvPr>
          <p:cNvSpPr/>
          <p:nvPr/>
        </p:nvSpPr>
        <p:spPr>
          <a:xfrm>
            <a:off x="3823074" y="4043868"/>
            <a:ext cx="2299764" cy="4231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Mantenimiento conductivo</a:t>
            </a:r>
          </a:p>
          <a:p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4" name="Straight Connector 65">
            <a:extLst>
              <a:ext uri="{FF2B5EF4-FFF2-40B4-BE49-F238E27FC236}">
                <a16:creationId xmlns:a16="http://schemas.microsoft.com/office/drawing/2014/main" id="{44FC7D4E-8962-4295-85D1-DE4609187876}"/>
              </a:ext>
            </a:extLst>
          </p:cNvPr>
          <p:cNvCxnSpPr/>
          <p:nvPr/>
        </p:nvCxnSpPr>
        <p:spPr>
          <a:xfrm flipH="1">
            <a:off x="2479220" y="1201116"/>
            <a:ext cx="1948334" cy="33813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30">
            <a:extLst>
              <a:ext uri="{FF2B5EF4-FFF2-40B4-BE49-F238E27FC236}">
                <a16:creationId xmlns:a16="http://schemas.microsoft.com/office/drawing/2014/main" id="{8FFECBFE-1A5D-4767-8924-473AAA6501A0}"/>
              </a:ext>
            </a:extLst>
          </p:cNvPr>
          <p:cNvGrpSpPr/>
          <p:nvPr/>
        </p:nvGrpSpPr>
        <p:grpSpPr>
          <a:xfrm>
            <a:off x="4590608" y="1392548"/>
            <a:ext cx="647700" cy="647700"/>
            <a:chOff x="1012371" y="872671"/>
            <a:chExt cx="863600" cy="863600"/>
          </a:xfrm>
          <a:solidFill>
            <a:schemeClr val="accent1"/>
          </a:solidFill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D360E45-D2CD-495B-A055-B533C1CB6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371" y="872671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FD702F1B-0E28-4F74-A85A-46E28C035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721" y="1101271"/>
              <a:ext cx="342900" cy="406400"/>
            </a:xfrm>
            <a:custGeom>
              <a:avLst/>
              <a:gdLst>
                <a:gd name="T0" fmla="*/ 108 w 216"/>
                <a:gd name="T1" fmla="*/ 0 h 256"/>
                <a:gd name="T2" fmla="*/ 0 w 216"/>
                <a:gd name="T3" fmla="*/ 0 h 256"/>
                <a:gd name="T4" fmla="*/ 0 w 216"/>
                <a:gd name="T5" fmla="*/ 92 h 256"/>
                <a:gd name="T6" fmla="*/ 0 w 216"/>
                <a:gd name="T7" fmla="*/ 92 h 256"/>
                <a:gd name="T8" fmla="*/ 2 w 216"/>
                <a:gd name="T9" fmla="*/ 114 h 256"/>
                <a:gd name="T10" fmla="*/ 4 w 216"/>
                <a:gd name="T11" fmla="*/ 134 h 256"/>
                <a:gd name="T12" fmla="*/ 10 w 216"/>
                <a:gd name="T13" fmla="*/ 152 h 256"/>
                <a:gd name="T14" fmla="*/ 16 w 216"/>
                <a:gd name="T15" fmla="*/ 170 h 256"/>
                <a:gd name="T16" fmla="*/ 26 w 216"/>
                <a:gd name="T17" fmla="*/ 184 h 256"/>
                <a:gd name="T18" fmla="*/ 34 w 216"/>
                <a:gd name="T19" fmla="*/ 198 h 256"/>
                <a:gd name="T20" fmla="*/ 44 w 216"/>
                <a:gd name="T21" fmla="*/ 210 h 256"/>
                <a:gd name="T22" fmla="*/ 54 w 216"/>
                <a:gd name="T23" fmla="*/ 220 h 256"/>
                <a:gd name="T24" fmla="*/ 74 w 216"/>
                <a:gd name="T25" fmla="*/ 236 h 256"/>
                <a:gd name="T26" fmla="*/ 92 w 216"/>
                <a:gd name="T27" fmla="*/ 248 h 256"/>
                <a:gd name="T28" fmla="*/ 108 w 216"/>
                <a:gd name="T29" fmla="*/ 256 h 256"/>
                <a:gd name="T30" fmla="*/ 108 w 216"/>
                <a:gd name="T31" fmla="*/ 256 h 256"/>
                <a:gd name="T32" fmla="*/ 124 w 216"/>
                <a:gd name="T33" fmla="*/ 248 h 256"/>
                <a:gd name="T34" fmla="*/ 142 w 216"/>
                <a:gd name="T35" fmla="*/ 236 h 256"/>
                <a:gd name="T36" fmla="*/ 162 w 216"/>
                <a:gd name="T37" fmla="*/ 220 h 256"/>
                <a:gd name="T38" fmla="*/ 172 w 216"/>
                <a:gd name="T39" fmla="*/ 210 h 256"/>
                <a:gd name="T40" fmla="*/ 182 w 216"/>
                <a:gd name="T41" fmla="*/ 198 h 256"/>
                <a:gd name="T42" fmla="*/ 190 w 216"/>
                <a:gd name="T43" fmla="*/ 184 h 256"/>
                <a:gd name="T44" fmla="*/ 200 w 216"/>
                <a:gd name="T45" fmla="*/ 170 h 256"/>
                <a:gd name="T46" fmla="*/ 206 w 216"/>
                <a:gd name="T47" fmla="*/ 152 h 256"/>
                <a:gd name="T48" fmla="*/ 212 w 216"/>
                <a:gd name="T49" fmla="*/ 134 h 256"/>
                <a:gd name="T50" fmla="*/ 214 w 216"/>
                <a:gd name="T51" fmla="*/ 114 h 256"/>
                <a:gd name="T52" fmla="*/ 216 w 216"/>
                <a:gd name="T53" fmla="*/ 92 h 256"/>
                <a:gd name="T54" fmla="*/ 216 w 216"/>
                <a:gd name="T55" fmla="*/ 0 h 256"/>
                <a:gd name="T56" fmla="*/ 108 w 216"/>
                <a:gd name="T5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6" h="256">
                  <a:moveTo>
                    <a:pt x="108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114"/>
                  </a:lnTo>
                  <a:lnTo>
                    <a:pt x="4" y="134"/>
                  </a:lnTo>
                  <a:lnTo>
                    <a:pt x="10" y="152"/>
                  </a:lnTo>
                  <a:lnTo>
                    <a:pt x="16" y="170"/>
                  </a:lnTo>
                  <a:lnTo>
                    <a:pt x="26" y="184"/>
                  </a:lnTo>
                  <a:lnTo>
                    <a:pt x="34" y="198"/>
                  </a:lnTo>
                  <a:lnTo>
                    <a:pt x="44" y="210"/>
                  </a:lnTo>
                  <a:lnTo>
                    <a:pt x="54" y="220"/>
                  </a:lnTo>
                  <a:lnTo>
                    <a:pt x="74" y="236"/>
                  </a:lnTo>
                  <a:lnTo>
                    <a:pt x="92" y="248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24" y="248"/>
                  </a:lnTo>
                  <a:lnTo>
                    <a:pt x="142" y="236"/>
                  </a:lnTo>
                  <a:lnTo>
                    <a:pt x="162" y="220"/>
                  </a:lnTo>
                  <a:lnTo>
                    <a:pt x="172" y="210"/>
                  </a:lnTo>
                  <a:lnTo>
                    <a:pt x="182" y="198"/>
                  </a:lnTo>
                  <a:lnTo>
                    <a:pt x="190" y="184"/>
                  </a:lnTo>
                  <a:lnTo>
                    <a:pt x="200" y="170"/>
                  </a:lnTo>
                  <a:lnTo>
                    <a:pt x="206" y="152"/>
                  </a:lnTo>
                  <a:lnTo>
                    <a:pt x="212" y="134"/>
                  </a:lnTo>
                  <a:lnTo>
                    <a:pt x="214" y="114"/>
                  </a:lnTo>
                  <a:lnTo>
                    <a:pt x="216" y="92"/>
                  </a:lnTo>
                  <a:lnTo>
                    <a:pt x="216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2" name="Freeform 57">
              <a:extLst>
                <a:ext uri="{FF2B5EF4-FFF2-40B4-BE49-F238E27FC236}">
                  <a16:creationId xmlns:a16="http://schemas.microsoft.com/office/drawing/2014/main" id="{8F45B149-B263-4C51-B4E7-33BCD1562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321" y="1234621"/>
              <a:ext cx="139700" cy="88900"/>
            </a:xfrm>
            <a:custGeom>
              <a:avLst/>
              <a:gdLst>
                <a:gd name="T0" fmla="*/ 88 w 88"/>
                <a:gd name="T1" fmla="*/ 0 h 56"/>
                <a:gd name="T2" fmla="*/ 30 w 88"/>
                <a:gd name="T3" fmla="*/ 56 h 56"/>
                <a:gd name="T4" fmla="*/ 0 w 88"/>
                <a:gd name="T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56">
                  <a:moveTo>
                    <a:pt x="88" y="0"/>
                  </a:moveTo>
                  <a:lnTo>
                    <a:pt x="30" y="56"/>
                  </a:lnTo>
                  <a:lnTo>
                    <a:pt x="0" y="26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3" name="Group 130">
            <a:extLst>
              <a:ext uri="{FF2B5EF4-FFF2-40B4-BE49-F238E27FC236}">
                <a16:creationId xmlns:a16="http://schemas.microsoft.com/office/drawing/2014/main" id="{E9E97662-8061-4FB6-A010-8DE58531B0B4}"/>
              </a:ext>
            </a:extLst>
          </p:cNvPr>
          <p:cNvGrpSpPr/>
          <p:nvPr/>
        </p:nvGrpSpPr>
        <p:grpSpPr>
          <a:xfrm>
            <a:off x="3936558" y="2487923"/>
            <a:ext cx="647700" cy="647700"/>
            <a:chOff x="1012371" y="872671"/>
            <a:chExt cx="863600" cy="863600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E63AB238-4F20-49AD-B51E-462A16624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371" y="872671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Freeform 56">
              <a:extLst>
                <a:ext uri="{FF2B5EF4-FFF2-40B4-BE49-F238E27FC236}">
                  <a16:creationId xmlns:a16="http://schemas.microsoft.com/office/drawing/2014/main" id="{0DB7F44A-78AE-47FA-920B-3EE7F34A8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721" y="1101271"/>
              <a:ext cx="342900" cy="406400"/>
            </a:xfrm>
            <a:custGeom>
              <a:avLst/>
              <a:gdLst>
                <a:gd name="T0" fmla="*/ 108 w 216"/>
                <a:gd name="T1" fmla="*/ 0 h 256"/>
                <a:gd name="T2" fmla="*/ 0 w 216"/>
                <a:gd name="T3" fmla="*/ 0 h 256"/>
                <a:gd name="T4" fmla="*/ 0 w 216"/>
                <a:gd name="T5" fmla="*/ 92 h 256"/>
                <a:gd name="T6" fmla="*/ 0 w 216"/>
                <a:gd name="T7" fmla="*/ 92 h 256"/>
                <a:gd name="T8" fmla="*/ 2 w 216"/>
                <a:gd name="T9" fmla="*/ 114 h 256"/>
                <a:gd name="T10" fmla="*/ 4 w 216"/>
                <a:gd name="T11" fmla="*/ 134 h 256"/>
                <a:gd name="T12" fmla="*/ 10 w 216"/>
                <a:gd name="T13" fmla="*/ 152 h 256"/>
                <a:gd name="T14" fmla="*/ 16 w 216"/>
                <a:gd name="T15" fmla="*/ 170 h 256"/>
                <a:gd name="T16" fmla="*/ 26 w 216"/>
                <a:gd name="T17" fmla="*/ 184 h 256"/>
                <a:gd name="T18" fmla="*/ 34 w 216"/>
                <a:gd name="T19" fmla="*/ 198 h 256"/>
                <a:gd name="T20" fmla="*/ 44 w 216"/>
                <a:gd name="T21" fmla="*/ 210 h 256"/>
                <a:gd name="T22" fmla="*/ 54 w 216"/>
                <a:gd name="T23" fmla="*/ 220 h 256"/>
                <a:gd name="T24" fmla="*/ 74 w 216"/>
                <a:gd name="T25" fmla="*/ 236 h 256"/>
                <a:gd name="T26" fmla="*/ 92 w 216"/>
                <a:gd name="T27" fmla="*/ 248 h 256"/>
                <a:gd name="T28" fmla="*/ 108 w 216"/>
                <a:gd name="T29" fmla="*/ 256 h 256"/>
                <a:gd name="T30" fmla="*/ 108 w 216"/>
                <a:gd name="T31" fmla="*/ 256 h 256"/>
                <a:gd name="T32" fmla="*/ 124 w 216"/>
                <a:gd name="T33" fmla="*/ 248 h 256"/>
                <a:gd name="T34" fmla="*/ 142 w 216"/>
                <a:gd name="T35" fmla="*/ 236 h 256"/>
                <a:gd name="T36" fmla="*/ 162 w 216"/>
                <a:gd name="T37" fmla="*/ 220 h 256"/>
                <a:gd name="T38" fmla="*/ 172 w 216"/>
                <a:gd name="T39" fmla="*/ 210 h 256"/>
                <a:gd name="T40" fmla="*/ 182 w 216"/>
                <a:gd name="T41" fmla="*/ 198 h 256"/>
                <a:gd name="T42" fmla="*/ 190 w 216"/>
                <a:gd name="T43" fmla="*/ 184 h 256"/>
                <a:gd name="T44" fmla="*/ 200 w 216"/>
                <a:gd name="T45" fmla="*/ 170 h 256"/>
                <a:gd name="T46" fmla="*/ 206 w 216"/>
                <a:gd name="T47" fmla="*/ 152 h 256"/>
                <a:gd name="T48" fmla="*/ 212 w 216"/>
                <a:gd name="T49" fmla="*/ 134 h 256"/>
                <a:gd name="T50" fmla="*/ 214 w 216"/>
                <a:gd name="T51" fmla="*/ 114 h 256"/>
                <a:gd name="T52" fmla="*/ 216 w 216"/>
                <a:gd name="T53" fmla="*/ 92 h 256"/>
                <a:gd name="T54" fmla="*/ 216 w 216"/>
                <a:gd name="T55" fmla="*/ 0 h 256"/>
                <a:gd name="T56" fmla="*/ 108 w 216"/>
                <a:gd name="T5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6" h="256">
                  <a:moveTo>
                    <a:pt x="108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114"/>
                  </a:lnTo>
                  <a:lnTo>
                    <a:pt x="4" y="134"/>
                  </a:lnTo>
                  <a:lnTo>
                    <a:pt x="10" y="152"/>
                  </a:lnTo>
                  <a:lnTo>
                    <a:pt x="16" y="170"/>
                  </a:lnTo>
                  <a:lnTo>
                    <a:pt x="26" y="184"/>
                  </a:lnTo>
                  <a:lnTo>
                    <a:pt x="34" y="198"/>
                  </a:lnTo>
                  <a:lnTo>
                    <a:pt x="44" y="210"/>
                  </a:lnTo>
                  <a:lnTo>
                    <a:pt x="54" y="220"/>
                  </a:lnTo>
                  <a:lnTo>
                    <a:pt x="74" y="236"/>
                  </a:lnTo>
                  <a:lnTo>
                    <a:pt x="92" y="248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24" y="248"/>
                  </a:lnTo>
                  <a:lnTo>
                    <a:pt x="142" y="236"/>
                  </a:lnTo>
                  <a:lnTo>
                    <a:pt x="162" y="220"/>
                  </a:lnTo>
                  <a:lnTo>
                    <a:pt x="172" y="210"/>
                  </a:lnTo>
                  <a:lnTo>
                    <a:pt x="182" y="198"/>
                  </a:lnTo>
                  <a:lnTo>
                    <a:pt x="190" y="184"/>
                  </a:lnTo>
                  <a:lnTo>
                    <a:pt x="200" y="170"/>
                  </a:lnTo>
                  <a:lnTo>
                    <a:pt x="206" y="152"/>
                  </a:lnTo>
                  <a:lnTo>
                    <a:pt x="212" y="134"/>
                  </a:lnTo>
                  <a:lnTo>
                    <a:pt x="214" y="114"/>
                  </a:lnTo>
                  <a:lnTo>
                    <a:pt x="216" y="92"/>
                  </a:lnTo>
                  <a:lnTo>
                    <a:pt x="216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6" name="Freeform 57">
              <a:extLst>
                <a:ext uri="{FF2B5EF4-FFF2-40B4-BE49-F238E27FC236}">
                  <a16:creationId xmlns:a16="http://schemas.microsoft.com/office/drawing/2014/main" id="{80C3B019-EB29-42B4-86FE-52D630EFC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321" y="1234621"/>
              <a:ext cx="139700" cy="88900"/>
            </a:xfrm>
            <a:custGeom>
              <a:avLst/>
              <a:gdLst>
                <a:gd name="T0" fmla="*/ 88 w 88"/>
                <a:gd name="T1" fmla="*/ 0 h 56"/>
                <a:gd name="T2" fmla="*/ 30 w 88"/>
                <a:gd name="T3" fmla="*/ 56 h 56"/>
                <a:gd name="T4" fmla="*/ 0 w 88"/>
                <a:gd name="T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56">
                  <a:moveTo>
                    <a:pt x="88" y="0"/>
                  </a:moveTo>
                  <a:lnTo>
                    <a:pt x="30" y="56"/>
                  </a:lnTo>
                  <a:lnTo>
                    <a:pt x="0" y="26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7" name="Group 130">
            <a:extLst>
              <a:ext uri="{FF2B5EF4-FFF2-40B4-BE49-F238E27FC236}">
                <a16:creationId xmlns:a16="http://schemas.microsoft.com/office/drawing/2014/main" id="{DFC6B53C-4680-44C6-80A0-48F65E3B91FA}"/>
              </a:ext>
            </a:extLst>
          </p:cNvPr>
          <p:cNvGrpSpPr/>
          <p:nvPr/>
        </p:nvGrpSpPr>
        <p:grpSpPr>
          <a:xfrm>
            <a:off x="3175374" y="3877209"/>
            <a:ext cx="647700" cy="647700"/>
            <a:chOff x="1012371" y="872671"/>
            <a:chExt cx="863600" cy="863600"/>
          </a:xfrm>
          <a:solidFill>
            <a:schemeClr val="accent1"/>
          </a:solidFill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652484A5-11F4-483F-B908-A39EE51EE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371" y="872671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7407084D-259B-4EA8-AA47-16F893E6D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721" y="1101271"/>
              <a:ext cx="342900" cy="406400"/>
            </a:xfrm>
            <a:custGeom>
              <a:avLst/>
              <a:gdLst>
                <a:gd name="T0" fmla="*/ 108 w 216"/>
                <a:gd name="T1" fmla="*/ 0 h 256"/>
                <a:gd name="T2" fmla="*/ 0 w 216"/>
                <a:gd name="T3" fmla="*/ 0 h 256"/>
                <a:gd name="T4" fmla="*/ 0 w 216"/>
                <a:gd name="T5" fmla="*/ 92 h 256"/>
                <a:gd name="T6" fmla="*/ 0 w 216"/>
                <a:gd name="T7" fmla="*/ 92 h 256"/>
                <a:gd name="T8" fmla="*/ 2 w 216"/>
                <a:gd name="T9" fmla="*/ 114 h 256"/>
                <a:gd name="T10" fmla="*/ 4 w 216"/>
                <a:gd name="T11" fmla="*/ 134 h 256"/>
                <a:gd name="T12" fmla="*/ 10 w 216"/>
                <a:gd name="T13" fmla="*/ 152 h 256"/>
                <a:gd name="T14" fmla="*/ 16 w 216"/>
                <a:gd name="T15" fmla="*/ 170 h 256"/>
                <a:gd name="T16" fmla="*/ 26 w 216"/>
                <a:gd name="T17" fmla="*/ 184 h 256"/>
                <a:gd name="T18" fmla="*/ 34 w 216"/>
                <a:gd name="T19" fmla="*/ 198 h 256"/>
                <a:gd name="T20" fmla="*/ 44 w 216"/>
                <a:gd name="T21" fmla="*/ 210 h 256"/>
                <a:gd name="T22" fmla="*/ 54 w 216"/>
                <a:gd name="T23" fmla="*/ 220 h 256"/>
                <a:gd name="T24" fmla="*/ 74 w 216"/>
                <a:gd name="T25" fmla="*/ 236 h 256"/>
                <a:gd name="T26" fmla="*/ 92 w 216"/>
                <a:gd name="T27" fmla="*/ 248 h 256"/>
                <a:gd name="T28" fmla="*/ 108 w 216"/>
                <a:gd name="T29" fmla="*/ 256 h 256"/>
                <a:gd name="T30" fmla="*/ 108 w 216"/>
                <a:gd name="T31" fmla="*/ 256 h 256"/>
                <a:gd name="T32" fmla="*/ 124 w 216"/>
                <a:gd name="T33" fmla="*/ 248 h 256"/>
                <a:gd name="T34" fmla="*/ 142 w 216"/>
                <a:gd name="T35" fmla="*/ 236 h 256"/>
                <a:gd name="T36" fmla="*/ 162 w 216"/>
                <a:gd name="T37" fmla="*/ 220 h 256"/>
                <a:gd name="T38" fmla="*/ 172 w 216"/>
                <a:gd name="T39" fmla="*/ 210 h 256"/>
                <a:gd name="T40" fmla="*/ 182 w 216"/>
                <a:gd name="T41" fmla="*/ 198 h 256"/>
                <a:gd name="T42" fmla="*/ 190 w 216"/>
                <a:gd name="T43" fmla="*/ 184 h 256"/>
                <a:gd name="T44" fmla="*/ 200 w 216"/>
                <a:gd name="T45" fmla="*/ 170 h 256"/>
                <a:gd name="T46" fmla="*/ 206 w 216"/>
                <a:gd name="T47" fmla="*/ 152 h 256"/>
                <a:gd name="T48" fmla="*/ 212 w 216"/>
                <a:gd name="T49" fmla="*/ 134 h 256"/>
                <a:gd name="T50" fmla="*/ 214 w 216"/>
                <a:gd name="T51" fmla="*/ 114 h 256"/>
                <a:gd name="T52" fmla="*/ 216 w 216"/>
                <a:gd name="T53" fmla="*/ 92 h 256"/>
                <a:gd name="T54" fmla="*/ 216 w 216"/>
                <a:gd name="T55" fmla="*/ 0 h 256"/>
                <a:gd name="T56" fmla="*/ 108 w 216"/>
                <a:gd name="T5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6" h="256">
                  <a:moveTo>
                    <a:pt x="108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114"/>
                  </a:lnTo>
                  <a:lnTo>
                    <a:pt x="4" y="134"/>
                  </a:lnTo>
                  <a:lnTo>
                    <a:pt x="10" y="152"/>
                  </a:lnTo>
                  <a:lnTo>
                    <a:pt x="16" y="170"/>
                  </a:lnTo>
                  <a:lnTo>
                    <a:pt x="26" y="184"/>
                  </a:lnTo>
                  <a:lnTo>
                    <a:pt x="34" y="198"/>
                  </a:lnTo>
                  <a:lnTo>
                    <a:pt x="44" y="210"/>
                  </a:lnTo>
                  <a:lnTo>
                    <a:pt x="54" y="220"/>
                  </a:lnTo>
                  <a:lnTo>
                    <a:pt x="74" y="236"/>
                  </a:lnTo>
                  <a:lnTo>
                    <a:pt x="92" y="248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24" y="248"/>
                  </a:lnTo>
                  <a:lnTo>
                    <a:pt x="142" y="236"/>
                  </a:lnTo>
                  <a:lnTo>
                    <a:pt x="162" y="220"/>
                  </a:lnTo>
                  <a:lnTo>
                    <a:pt x="172" y="210"/>
                  </a:lnTo>
                  <a:lnTo>
                    <a:pt x="182" y="198"/>
                  </a:lnTo>
                  <a:lnTo>
                    <a:pt x="190" y="184"/>
                  </a:lnTo>
                  <a:lnTo>
                    <a:pt x="200" y="170"/>
                  </a:lnTo>
                  <a:lnTo>
                    <a:pt x="206" y="152"/>
                  </a:lnTo>
                  <a:lnTo>
                    <a:pt x="212" y="134"/>
                  </a:lnTo>
                  <a:lnTo>
                    <a:pt x="214" y="114"/>
                  </a:lnTo>
                  <a:lnTo>
                    <a:pt x="216" y="92"/>
                  </a:lnTo>
                  <a:lnTo>
                    <a:pt x="216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7E82DEB5-529E-41FA-AF35-7507BAF78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321" y="1234621"/>
              <a:ext cx="139700" cy="88900"/>
            </a:xfrm>
            <a:custGeom>
              <a:avLst/>
              <a:gdLst>
                <a:gd name="T0" fmla="*/ 88 w 88"/>
                <a:gd name="T1" fmla="*/ 0 h 56"/>
                <a:gd name="T2" fmla="*/ 30 w 88"/>
                <a:gd name="T3" fmla="*/ 56 h 56"/>
                <a:gd name="T4" fmla="*/ 0 w 88"/>
                <a:gd name="T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56">
                  <a:moveTo>
                    <a:pt x="88" y="0"/>
                  </a:moveTo>
                  <a:lnTo>
                    <a:pt x="30" y="56"/>
                  </a:lnTo>
                  <a:lnTo>
                    <a:pt x="0" y="26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31" name="Teardrop 16">
            <a:extLst>
              <a:ext uri="{FF2B5EF4-FFF2-40B4-BE49-F238E27FC236}">
                <a16:creationId xmlns:a16="http://schemas.microsoft.com/office/drawing/2014/main" id="{637A9553-3558-44E5-A5E6-0518E8D5AFAC}"/>
              </a:ext>
            </a:extLst>
          </p:cNvPr>
          <p:cNvSpPr/>
          <p:nvPr/>
        </p:nvSpPr>
        <p:spPr>
          <a:xfrm>
            <a:off x="813679" y="2178156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F4359A8D-FAD7-41B7-9291-DEFB4C00E34A}"/>
              </a:ext>
            </a:extLst>
          </p:cNvPr>
          <p:cNvSpPr/>
          <p:nvPr/>
        </p:nvSpPr>
        <p:spPr>
          <a:xfrm>
            <a:off x="1580442" y="2383790"/>
            <a:ext cx="3042714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Tipos de mantenimiento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grpSp>
        <p:nvGrpSpPr>
          <p:cNvPr id="33" name="Group 153">
            <a:extLst>
              <a:ext uri="{FF2B5EF4-FFF2-40B4-BE49-F238E27FC236}">
                <a16:creationId xmlns:a16="http://schemas.microsoft.com/office/drawing/2014/main" id="{E0628617-64B8-4C85-A1AF-055D72E09D1C}"/>
              </a:ext>
            </a:extLst>
          </p:cNvPr>
          <p:cNvGrpSpPr/>
          <p:nvPr/>
        </p:nvGrpSpPr>
        <p:grpSpPr>
          <a:xfrm>
            <a:off x="831825" y="2198506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761CA601-4785-4780-84B0-F943135C5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5" name="Freeform 83">
              <a:extLst>
                <a:ext uri="{FF2B5EF4-FFF2-40B4-BE49-F238E27FC236}">
                  <a16:creationId xmlns:a16="http://schemas.microsoft.com/office/drawing/2014/main" id="{8ED1693C-233B-46EF-B052-E1D9C8884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42" name="Group 240">
            <a:extLst>
              <a:ext uri="{FF2B5EF4-FFF2-40B4-BE49-F238E27FC236}">
                <a16:creationId xmlns:a16="http://schemas.microsoft.com/office/drawing/2014/main" id="{C7C95944-7E1D-4104-94A9-796E5C89747F}"/>
              </a:ext>
            </a:extLst>
          </p:cNvPr>
          <p:cNvGrpSpPr/>
          <p:nvPr/>
        </p:nvGrpSpPr>
        <p:grpSpPr>
          <a:xfrm>
            <a:off x="857201" y="2198506"/>
            <a:ext cx="647700" cy="647700"/>
            <a:chOff x="8588149" y="957939"/>
            <a:chExt cx="863600" cy="863600"/>
          </a:xfrm>
          <a:solidFill>
            <a:schemeClr val="accent1"/>
          </a:solidFill>
        </p:grpSpPr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14B0C6CB-A7AC-4E9E-8356-D1E195B36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49" y="957939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4" name="Freeform 120">
              <a:extLst>
                <a:ext uri="{FF2B5EF4-FFF2-40B4-BE49-F238E27FC236}">
                  <a16:creationId xmlns:a16="http://schemas.microsoft.com/office/drawing/2014/main" id="{C6F1924C-B18B-4762-882B-B0277748D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7699" y="1186539"/>
              <a:ext cx="444500" cy="365125"/>
            </a:xfrm>
            <a:custGeom>
              <a:avLst/>
              <a:gdLst>
                <a:gd name="T0" fmla="*/ 0 w 280"/>
                <a:gd name="T1" fmla="*/ 16 h 230"/>
                <a:gd name="T2" fmla="*/ 42 w 280"/>
                <a:gd name="T3" fmla="*/ 0 h 230"/>
                <a:gd name="T4" fmla="*/ 126 w 280"/>
                <a:gd name="T5" fmla="*/ 230 h 230"/>
                <a:gd name="T6" fmla="*/ 280 w 280"/>
                <a:gd name="T7" fmla="*/ 17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230">
                  <a:moveTo>
                    <a:pt x="0" y="16"/>
                  </a:moveTo>
                  <a:lnTo>
                    <a:pt x="42" y="0"/>
                  </a:lnTo>
                  <a:lnTo>
                    <a:pt x="126" y="230"/>
                  </a:lnTo>
                  <a:lnTo>
                    <a:pt x="280" y="174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5" name="Freeform 121">
              <a:extLst>
                <a:ext uri="{FF2B5EF4-FFF2-40B4-BE49-F238E27FC236}">
                  <a16:creationId xmlns:a16="http://schemas.microsoft.com/office/drawing/2014/main" id="{469FFE1B-BF0B-4A1D-9277-B0CC2BA56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7399" y="1300839"/>
              <a:ext cx="292100" cy="250825"/>
            </a:xfrm>
            <a:custGeom>
              <a:avLst/>
              <a:gdLst>
                <a:gd name="T0" fmla="*/ 184 w 184"/>
                <a:gd name="T1" fmla="*/ 106 h 158"/>
                <a:gd name="T2" fmla="*/ 38 w 184"/>
                <a:gd name="T3" fmla="*/ 158 h 158"/>
                <a:gd name="T4" fmla="*/ 0 w 184"/>
                <a:gd name="T5" fmla="*/ 52 h 158"/>
                <a:gd name="T6" fmla="*/ 144 w 184"/>
                <a:gd name="T7" fmla="*/ 0 h 158"/>
                <a:gd name="T8" fmla="*/ 184 w 184"/>
                <a:gd name="T9" fmla="*/ 10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8">
                  <a:moveTo>
                    <a:pt x="184" y="106"/>
                  </a:moveTo>
                  <a:lnTo>
                    <a:pt x="38" y="158"/>
                  </a:lnTo>
                  <a:lnTo>
                    <a:pt x="0" y="52"/>
                  </a:lnTo>
                  <a:lnTo>
                    <a:pt x="144" y="0"/>
                  </a:lnTo>
                  <a:lnTo>
                    <a:pt x="184" y="106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6" name="Freeform 122">
              <a:extLst>
                <a:ext uri="{FF2B5EF4-FFF2-40B4-BE49-F238E27FC236}">
                  <a16:creationId xmlns:a16="http://schemas.microsoft.com/office/drawing/2014/main" id="{6E2351C9-7CBA-4C26-B01B-57E4D40DE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6599" y="1170664"/>
              <a:ext cx="244475" cy="215900"/>
            </a:xfrm>
            <a:custGeom>
              <a:avLst/>
              <a:gdLst>
                <a:gd name="T0" fmla="*/ 154 w 154"/>
                <a:gd name="T1" fmla="*/ 90 h 136"/>
                <a:gd name="T2" fmla="*/ 32 w 154"/>
                <a:gd name="T3" fmla="*/ 136 h 136"/>
                <a:gd name="T4" fmla="*/ 0 w 154"/>
                <a:gd name="T5" fmla="*/ 46 h 136"/>
                <a:gd name="T6" fmla="*/ 122 w 154"/>
                <a:gd name="T7" fmla="*/ 0 h 136"/>
                <a:gd name="T8" fmla="*/ 154 w 154"/>
                <a:gd name="T9" fmla="*/ 9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36">
                  <a:moveTo>
                    <a:pt x="154" y="90"/>
                  </a:moveTo>
                  <a:lnTo>
                    <a:pt x="32" y="136"/>
                  </a:lnTo>
                  <a:lnTo>
                    <a:pt x="0" y="46"/>
                  </a:lnTo>
                  <a:lnTo>
                    <a:pt x="122" y="0"/>
                  </a:lnTo>
                  <a:lnTo>
                    <a:pt x="154" y="9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7208D1D7-3E62-4F75-BFFF-67184B77A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6449" y="1551664"/>
              <a:ext cx="57150" cy="57150"/>
            </a:xfrm>
            <a:custGeom>
              <a:avLst/>
              <a:gdLst>
                <a:gd name="T0" fmla="*/ 34 w 36"/>
                <a:gd name="T1" fmla="*/ 24 h 36"/>
                <a:gd name="T2" fmla="*/ 34 w 36"/>
                <a:gd name="T3" fmla="*/ 24 h 36"/>
                <a:gd name="T4" fmla="*/ 30 w 36"/>
                <a:gd name="T5" fmla="*/ 30 h 36"/>
                <a:gd name="T6" fmla="*/ 24 w 36"/>
                <a:gd name="T7" fmla="*/ 34 h 36"/>
                <a:gd name="T8" fmla="*/ 18 w 36"/>
                <a:gd name="T9" fmla="*/ 36 h 36"/>
                <a:gd name="T10" fmla="*/ 10 w 36"/>
                <a:gd name="T11" fmla="*/ 34 h 36"/>
                <a:gd name="T12" fmla="*/ 10 w 36"/>
                <a:gd name="T13" fmla="*/ 34 h 36"/>
                <a:gd name="T14" fmla="*/ 6 w 36"/>
                <a:gd name="T15" fmla="*/ 30 h 36"/>
                <a:gd name="T16" fmla="*/ 2 w 36"/>
                <a:gd name="T17" fmla="*/ 24 h 36"/>
                <a:gd name="T18" fmla="*/ 0 w 36"/>
                <a:gd name="T19" fmla="*/ 16 h 36"/>
                <a:gd name="T20" fmla="*/ 2 w 36"/>
                <a:gd name="T21" fmla="*/ 10 h 36"/>
                <a:gd name="T22" fmla="*/ 2 w 36"/>
                <a:gd name="T23" fmla="*/ 10 h 36"/>
                <a:gd name="T24" fmla="*/ 6 w 36"/>
                <a:gd name="T25" fmla="*/ 4 h 36"/>
                <a:gd name="T26" fmla="*/ 12 w 36"/>
                <a:gd name="T27" fmla="*/ 0 h 36"/>
                <a:gd name="T28" fmla="*/ 20 w 36"/>
                <a:gd name="T29" fmla="*/ 0 h 36"/>
                <a:gd name="T30" fmla="*/ 26 w 36"/>
                <a:gd name="T31" fmla="*/ 0 h 36"/>
                <a:gd name="T32" fmla="*/ 26 w 36"/>
                <a:gd name="T33" fmla="*/ 0 h 36"/>
                <a:gd name="T34" fmla="*/ 32 w 36"/>
                <a:gd name="T35" fmla="*/ 6 h 36"/>
                <a:gd name="T36" fmla="*/ 36 w 36"/>
                <a:gd name="T37" fmla="*/ 12 h 36"/>
                <a:gd name="T38" fmla="*/ 36 w 36"/>
                <a:gd name="T39" fmla="*/ 18 h 36"/>
                <a:gd name="T40" fmla="*/ 34 w 36"/>
                <a:gd name="T41" fmla="*/ 24 h 36"/>
                <a:gd name="T42" fmla="*/ 34 w 36"/>
                <a:gd name="T43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36">
                  <a:moveTo>
                    <a:pt x="34" y="24"/>
                  </a:moveTo>
                  <a:lnTo>
                    <a:pt x="34" y="24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4" y="24"/>
                  </a:lnTo>
                  <a:lnTo>
                    <a:pt x="34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278073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2B702ED-A748-4E3D-8876-6F2B9544DB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85" y="2600672"/>
            <a:ext cx="6823172" cy="1400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6EE0655-1CAD-4B50-839A-241613AE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FD21F41-B8EE-453E-8D50-FB25C077BCE3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Teardrop 16">
            <a:extLst>
              <a:ext uri="{FF2B5EF4-FFF2-40B4-BE49-F238E27FC236}">
                <a16:creationId xmlns:a16="http://schemas.microsoft.com/office/drawing/2014/main" id="{97493F6A-D71A-492D-9626-2A8C03BA1111}"/>
              </a:ext>
            </a:extLst>
          </p:cNvPr>
          <p:cNvSpPr/>
          <p:nvPr/>
        </p:nvSpPr>
        <p:spPr>
          <a:xfrm>
            <a:off x="1130785" y="1110427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E83BE639-34B8-4DB6-8C63-9E6583229A90}"/>
              </a:ext>
            </a:extLst>
          </p:cNvPr>
          <p:cNvSpPr/>
          <p:nvPr/>
        </p:nvSpPr>
        <p:spPr>
          <a:xfrm>
            <a:off x="1897547" y="1316061"/>
            <a:ext cx="4535910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Gestión inmuebles y plan  de mantenimiento  individual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78AA79DF-E748-422A-8D37-847948B5A24B}"/>
              </a:ext>
            </a:extLst>
          </p:cNvPr>
          <p:cNvCxnSpPr>
            <a:cxnSpLocks/>
          </p:cNvCxnSpPr>
          <p:nvPr/>
        </p:nvCxnSpPr>
        <p:spPr>
          <a:xfrm>
            <a:off x="1130785" y="1940593"/>
            <a:ext cx="5093666" cy="0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id="{5634BC83-C7AB-4448-95D6-13D962CCC163}"/>
              </a:ext>
            </a:extLst>
          </p:cNvPr>
          <p:cNvSpPr txBox="1"/>
          <p:nvPr/>
        </p:nvSpPr>
        <p:spPr>
          <a:xfrm>
            <a:off x="1317742" y="2084960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s-ES" sz="1100" dirty="0">
                <a:ea typeface="Lato Light"/>
                <a:cs typeface="Lato Light"/>
              </a:rPr>
              <a:t>Inmueble Terminado de 2ª mano</a:t>
            </a:r>
          </a:p>
        </p:txBody>
      </p:sp>
      <p:sp>
        <p:nvSpPr>
          <p:cNvPr id="15" name="Isosceles Triangle 9">
            <a:extLst>
              <a:ext uri="{FF2B5EF4-FFF2-40B4-BE49-F238E27FC236}">
                <a16:creationId xmlns:a16="http://schemas.microsoft.com/office/drawing/2014/main" id="{474A624C-A149-480B-B09A-886FADD16638}"/>
              </a:ext>
            </a:extLst>
          </p:cNvPr>
          <p:cNvSpPr/>
          <p:nvPr/>
        </p:nvSpPr>
        <p:spPr>
          <a:xfrm rot="16200000">
            <a:off x="1135878" y="214180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6" name="Group 153">
            <a:extLst>
              <a:ext uri="{FF2B5EF4-FFF2-40B4-BE49-F238E27FC236}">
                <a16:creationId xmlns:a16="http://schemas.microsoft.com/office/drawing/2014/main" id="{84E636E1-8D80-4128-A459-BD31B3C1D0F1}"/>
              </a:ext>
            </a:extLst>
          </p:cNvPr>
          <p:cNvGrpSpPr/>
          <p:nvPr/>
        </p:nvGrpSpPr>
        <p:grpSpPr>
          <a:xfrm>
            <a:off x="1148931" y="1130777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6345ED84-700B-447B-B875-3FA44888C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DD1E0E7B-CE8E-459B-B4E6-21ACDA0A1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9" name="Group 361">
            <a:extLst>
              <a:ext uri="{FF2B5EF4-FFF2-40B4-BE49-F238E27FC236}">
                <a16:creationId xmlns:a16="http://schemas.microsoft.com/office/drawing/2014/main" id="{A1F8521C-3FB6-4DC6-8070-F20A86BD759D}"/>
              </a:ext>
            </a:extLst>
          </p:cNvPr>
          <p:cNvGrpSpPr/>
          <p:nvPr/>
        </p:nvGrpSpPr>
        <p:grpSpPr>
          <a:xfrm>
            <a:off x="1128977" y="1139652"/>
            <a:ext cx="647700" cy="647700"/>
            <a:chOff x="8204200" y="1727200"/>
            <a:chExt cx="863600" cy="863600"/>
          </a:xfrm>
          <a:solidFill>
            <a:schemeClr val="accent1"/>
          </a:solidFill>
        </p:grpSpPr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A390125A-59C3-4B29-A5E8-4DE1ADAA4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1" name="Freeform 119">
              <a:extLst>
                <a:ext uri="{FF2B5EF4-FFF2-40B4-BE49-F238E27FC236}">
                  <a16:creationId xmlns:a16="http://schemas.microsoft.com/office/drawing/2014/main" id="{93012DC3-A840-43C5-BE64-7DBD9EAB5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800" y="2038350"/>
              <a:ext cx="406400" cy="292100"/>
            </a:xfrm>
            <a:custGeom>
              <a:avLst/>
              <a:gdLst>
                <a:gd name="T0" fmla="*/ 256 w 256"/>
                <a:gd name="T1" fmla="*/ 168 h 184"/>
                <a:gd name="T2" fmla="*/ 256 w 256"/>
                <a:gd name="T3" fmla="*/ 168 h 184"/>
                <a:gd name="T4" fmla="*/ 254 w 256"/>
                <a:gd name="T5" fmla="*/ 174 h 184"/>
                <a:gd name="T6" fmla="*/ 252 w 256"/>
                <a:gd name="T7" fmla="*/ 180 h 184"/>
                <a:gd name="T8" fmla="*/ 246 w 256"/>
                <a:gd name="T9" fmla="*/ 184 h 184"/>
                <a:gd name="T10" fmla="*/ 240 w 256"/>
                <a:gd name="T11" fmla="*/ 184 h 184"/>
                <a:gd name="T12" fmla="*/ 16 w 256"/>
                <a:gd name="T13" fmla="*/ 184 h 184"/>
                <a:gd name="T14" fmla="*/ 16 w 256"/>
                <a:gd name="T15" fmla="*/ 184 h 184"/>
                <a:gd name="T16" fmla="*/ 10 w 256"/>
                <a:gd name="T17" fmla="*/ 184 h 184"/>
                <a:gd name="T18" fmla="*/ 4 w 256"/>
                <a:gd name="T19" fmla="*/ 180 h 184"/>
                <a:gd name="T20" fmla="*/ 2 w 256"/>
                <a:gd name="T21" fmla="*/ 174 h 184"/>
                <a:gd name="T22" fmla="*/ 0 w 256"/>
                <a:gd name="T23" fmla="*/ 168 h 184"/>
                <a:gd name="T24" fmla="*/ 0 w 256"/>
                <a:gd name="T25" fmla="*/ 16 h 184"/>
                <a:gd name="T26" fmla="*/ 0 w 256"/>
                <a:gd name="T27" fmla="*/ 16 h 184"/>
                <a:gd name="T28" fmla="*/ 2 w 256"/>
                <a:gd name="T29" fmla="*/ 10 h 184"/>
                <a:gd name="T30" fmla="*/ 4 w 256"/>
                <a:gd name="T31" fmla="*/ 6 h 184"/>
                <a:gd name="T32" fmla="*/ 10 w 256"/>
                <a:gd name="T33" fmla="*/ 2 h 184"/>
                <a:gd name="T34" fmla="*/ 16 w 256"/>
                <a:gd name="T35" fmla="*/ 0 h 184"/>
                <a:gd name="T36" fmla="*/ 240 w 256"/>
                <a:gd name="T37" fmla="*/ 0 h 184"/>
                <a:gd name="T38" fmla="*/ 240 w 256"/>
                <a:gd name="T39" fmla="*/ 0 h 184"/>
                <a:gd name="T40" fmla="*/ 246 w 256"/>
                <a:gd name="T41" fmla="*/ 2 h 184"/>
                <a:gd name="T42" fmla="*/ 252 w 256"/>
                <a:gd name="T43" fmla="*/ 6 h 184"/>
                <a:gd name="T44" fmla="*/ 254 w 256"/>
                <a:gd name="T45" fmla="*/ 10 h 184"/>
                <a:gd name="T46" fmla="*/ 256 w 256"/>
                <a:gd name="T47" fmla="*/ 16 h 184"/>
                <a:gd name="T48" fmla="*/ 256 w 256"/>
                <a:gd name="T49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184">
                  <a:moveTo>
                    <a:pt x="256" y="168"/>
                  </a:moveTo>
                  <a:lnTo>
                    <a:pt x="256" y="168"/>
                  </a:lnTo>
                  <a:lnTo>
                    <a:pt x="254" y="174"/>
                  </a:lnTo>
                  <a:lnTo>
                    <a:pt x="252" y="180"/>
                  </a:lnTo>
                  <a:lnTo>
                    <a:pt x="246" y="184"/>
                  </a:lnTo>
                  <a:lnTo>
                    <a:pt x="240" y="184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10" y="184"/>
                  </a:lnTo>
                  <a:lnTo>
                    <a:pt x="4" y="180"/>
                  </a:lnTo>
                  <a:lnTo>
                    <a:pt x="2" y="174"/>
                  </a:lnTo>
                  <a:lnTo>
                    <a:pt x="0" y="16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2"/>
                  </a:lnTo>
                  <a:lnTo>
                    <a:pt x="252" y="6"/>
                  </a:lnTo>
                  <a:lnTo>
                    <a:pt x="254" y="10"/>
                  </a:lnTo>
                  <a:lnTo>
                    <a:pt x="256" y="16"/>
                  </a:lnTo>
                  <a:lnTo>
                    <a:pt x="256" y="16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2" name="Freeform 120">
              <a:extLst>
                <a:ext uri="{FF2B5EF4-FFF2-40B4-BE49-F238E27FC236}">
                  <a16:creationId xmlns:a16="http://schemas.microsoft.com/office/drawing/2014/main" id="{F4C61017-C0BA-4D41-A1F0-7803CF51E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5675" y="1987550"/>
              <a:ext cx="123825" cy="50800"/>
            </a:xfrm>
            <a:custGeom>
              <a:avLst/>
              <a:gdLst>
                <a:gd name="T0" fmla="*/ 78 w 78"/>
                <a:gd name="T1" fmla="*/ 24 h 32"/>
                <a:gd name="T2" fmla="*/ 78 w 78"/>
                <a:gd name="T3" fmla="*/ 24 h 32"/>
                <a:gd name="T4" fmla="*/ 76 w 78"/>
                <a:gd name="T5" fmla="*/ 28 h 32"/>
                <a:gd name="T6" fmla="*/ 74 w 78"/>
                <a:gd name="T7" fmla="*/ 30 h 32"/>
                <a:gd name="T8" fmla="*/ 72 w 78"/>
                <a:gd name="T9" fmla="*/ 32 h 32"/>
                <a:gd name="T10" fmla="*/ 70 w 78"/>
                <a:gd name="T11" fmla="*/ 32 h 32"/>
                <a:gd name="T12" fmla="*/ 8 w 78"/>
                <a:gd name="T13" fmla="*/ 32 h 32"/>
                <a:gd name="T14" fmla="*/ 8 w 78"/>
                <a:gd name="T15" fmla="*/ 32 h 32"/>
                <a:gd name="T16" fmla="*/ 4 w 78"/>
                <a:gd name="T17" fmla="*/ 32 h 32"/>
                <a:gd name="T18" fmla="*/ 2 w 78"/>
                <a:gd name="T19" fmla="*/ 30 h 32"/>
                <a:gd name="T20" fmla="*/ 0 w 78"/>
                <a:gd name="T21" fmla="*/ 28 h 32"/>
                <a:gd name="T22" fmla="*/ 0 w 78"/>
                <a:gd name="T23" fmla="*/ 24 h 32"/>
                <a:gd name="T24" fmla="*/ 0 w 78"/>
                <a:gd name="T25" fmla="*/ 8 h 32"/>
                <a:gd name="T26" fmla="*/ 0 w 78"/>
                <a:gd name="T27" fmla="*/ 8 h 32"/>
                <a:gd name="T28" fmla="*/ 0 w 78"/>
                <a:gd name="T29" fmla="*/ 4 h 32"/>
                <a:gd name="T30" fmla="*/ 2 w 78"/>
                <a:gd name="T31" fmla="*/ 2 h 32"/>
                <a:gd name="T32" fmla="*/ 4 w 78"/>
                <a:gd name="T33" fmla="*/ 0 h 32"/>
                <a:gd name="T34" fmla="*/ 8 w 78"/>
                <a:gd name="T35" fmla="*/ 0 h 32"/>
                <a:gd name="T36" fmla="*/ 70 w 78"/>
                <a:gd name="T37" fmla="*/ 0 h 32"/>
                <a:gd name="T38" fmla="*/ 70 w 78"/>
                <a:gd name="T39" fmla="*/ 0 h 32"/>
                <a:gd name="T40" fmla="*/ 72 w 78"/>
                <a:gd name="T41" fmla="*/ 0 h 32"/>
                <a:gd name="T42" fmla="*/ 74 w 78"/>
                <a:gd name="T43" fmla="*/ 2 h 32"/>
                <a:gd name="T44" fmla="*/ 76 w 78"/>
                <a:gd name="T45" fmla="*/ 4 h 32"/>
                <a:gd name="T46" fmla="*/ 78 w 78"/>
                <a:gd name="T47" fmla="*/ 8 h 32"/>
                <a:gd name="T48" fmla="*/ 78 w 78"/>
                <a:gd name="T4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32">
                  <a:moveTo>
                    <a:pt x="78" y="24"/>
                  </a:moveTo>
                  <a:lnTo>
                    <a:pt x="78" y="24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8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3" name="Rectangle 121">
              <a:extLst>
                <a:ext uri="{FF2B5EF4-FFF2-40B4-BE49-F238E27FC236}">
                  <a16:creationId xmlns:a16="http://schemas.microsoft.com/office/drawing/2014/main" id="{646697FB-3D64-4872-A42C-6845627C2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6950" y="2165350"/>
              <a:ext cx="38100" cy="603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4" name="Line 122">
              <a:extLst>
                <a:ext uri="{FF2B5EF4-FFF2-40B4-BE49-F238E27FC236}">
                  <a16:creationId xmlns:a16="http://schemas.microsoft.com/office/drawing/2014/main" id="{9EAA7754-1B93-4FB7-971A-EB52F5BEB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505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5" name="Line 123">
              <a:extLst>
                <a:ext uri="{FF2B5EF4-FFF2-40B4-BE49-F238E27FC236}">
                  <a16:creationId xmlns:a16="http://schemas.microsoft.com/office/drawing/2014/main" id="{D1EEB346-F7DD-45DE-B98D-3A2A91F63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3280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698056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9A9B9C5-0695-44D3-A251-62FB3A94C6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10" y="2614819"/>
            <a:ext cx="7203048" cy="143791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BB99288-DEAC-491A-8DA7-78BC00F4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5918BDB-ADD5-4762-A199-9A283DCCBEC8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2" name="Teardrop 16">
            <a:extLst>
              <a:ext uri="{FF2B5EF4-FFF2-40B4-BE49-F238E27FC236}">
                <a16:creationId xmlns:a16="http://schemas.microsoft.com/office/drawing/2014/main" id="{860F081D-FB07-4AD1-A72B-E4A9E0522163}"/>
              </a:ext>
            </a:extLst>
          </p:cNvPr>
          <p:cNvSpPr/>
          <p:nvPr/>
        </p:nvSpPr>
        <p:spPr>
          <a:xfrm>
            <a:off x="1130785" y="1110427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1E8DC517-5C0D-492B-8487-5E97E4643E5F}"/>
              </a:ext>
            </a:extLst>
          </p:cNvPr>
          <p:cNvSpPr/>
          <p:nvPr/>
        </p:nvSpPr>
        <p:spPr>
          <a:xfrm>
            <a:off x="1897547" y="1316061"/>
            <a:ext cx="4535910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Gestión inmuebles y plan  de mantenimiento  individual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3CD88502-245B-41E4-BFCE-85642F0CACC5}"/>
              </a:ext>
            </a:extLst>
          </p:cNvPr>
          <p:cNvCxnSpPr>
            <a:cxnSpLocks/>
          </p:cNvCxnSpPr>
          <p:nvPr/>
        </p:nvCxnSpPr>
        <p:spPr>
          <a:xfrm>
            <a:off x="1130785" y="1940593"/>
            <a:ext cx="5093666" cy="0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2">
            <a:extLst>
              <a:ext uri="{FF2B5EF4-FFF2-40B4-BE49-F238E27FC236}">
                <a16:creationId xmlns:a16="http://schemas.microsoft.com/office/drawing/2014/main" id="{3632EA62-6EB1-4BC1-B30E-FD2179C3E2FE}"/>
              </a:ext>
            </a:extLst>
          </p:cNvPr>
          <p:cNvSpPr txBox="1"/>
          <p:nvPr/>
        </p:nvSpPr>
        <p:spPr>
          <a:xfrm>
            <a:off x="1317742" y="2084960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s-ES" sz="1100" dirty="0">
                <a:ea typeface="Lato Light"/>
                <a:cs typeface="Lato Light"/>
              </a:rPr>
              <a:t>Inmueble Terminado obra nueva</a:t>
            </a:r>
          </a:p>
        </p:txBody>
      </p:sp>
      <p:sp>
        <p:nvSpPr>
          <p:cNvPr id="16" name="Isosceles Triangle 9">
            <a:extLst>
              <a:ext uri="{FF2B5EF4-FFF2-40B4-BE49-F238E27FC236}">
                <a16:creationId xmlns:a16="http://schemas.microsoft.com/office/drawing/2014/main" id="{7BE75E33-AF55-40B8-9AA1-411A67D3EAEB}"/>
              </a:ext>
            </a:extLst>
          </p:cNvPr>
          <p:cNvSpPr/>
          <p:nvPr/>
        </p:nvSpPr>
        <p:spPr>
          <a:xfrm rot="16200000">
            <a:off x="1135878" y="214180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7" name="Group 153">
            <a:extLst>
              <a:ext uri="{FF2B5EF4-FFF2-40B4-BE49-F238E27FC236}">
                <a16:creationId xmlns:a16="http://schemas.microsoft.com/office/drawing/2014/main" id="{A3833691-F16D-418F-9B6F-F0DEE05E6ED0}"/>
              </a:ext>
            </a:extLst>
          </p:cNvPr>
          <p:cNvGrpSpPr/>
          <p:nvPr/>
        </p:nvGrpSpPr>
        <p:grpSpPr>
          <a:xfrm>
            <a:off x="1148931" y="1130777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D527ACAB-F001-4127-A911-5905D7709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9" name="Freeform 83">
              <a:extLst>
                <a:ext uri="{FF2B5EF4-FFF2-40B4-BE49-F238E27FC236}">
                  <a16:creationId xmlns:a16="http://schemas.microsoft.com/office/drawing/2014/main" id="{9F21C954-AA29-4873-9EFE-B392919D2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0" name="Group 361">
            <a:extLst>
              <a:ext uri="{FF2B5EF4-FFF2-40B4-BE49-F238E27FC236}">
                <a16:creationId xmlns:a16="http://schemas.microsoft.com/office/drawing/2014/main" id="{CB992B01-7BAB-46DF-A448-D8484679EAD3}"/>
              </a:ext>
            </a:extLst>
          </p:cNvPr>
          <p:cNvGrpSpPr/>
          <p:nvPr/>
        </p:nvGrpSpPr>
        <p:grpSpPr>
          <a:xfrm>
            <a:off x="1128977" y="1139652"/>
            <a:ext cx="647700" cy="647700"/>
            <a:chOff x="8204200" y="1727200"/>
            <a:chExt cx="863600" cy="863600"/>
          </a:xfrm>
          <a:solidFill>
            <a:schemeClr val="accent1"/>
          </a:solidFill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C3D572E-73E8-47C8-A08F-4C589C2F6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2" name="Freeform 119">
              <a:extLst>
                <a:ext uri="{FF2B5EF4-FFF2-40B4-BE49-F238E27FC236}">
                  <a16:creationId xmlns:a16="http://schemas.microsoft.com/office/drawing/2014/main" id="{8989954F-50FE-48AD-9D14-615B7E6FF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800" y="2038350"/>
              <a:ext cx="406400" cy="292100"/>
            </a:xfrm>
            <a:custGeom>
              <a:avLst/>
              <a:gdLst>
                <a:gd name="T0" fmla="*/ 256 w 256"/>
                <a:gd name="T1" fmla="*/ 168 h 184"/>
                <a:gd name="T2" fmla="*/ 256 w 256"/>
                <a:gd name="T3" fmla="*/ 168 h 184"/>
                <a:gd name="T4" fmla="*/ 254 w 256"/>
                <a:gd name="T5" fmla="*/ 174 h 184"/>
                <a:gd name="T6" fmla="*/ 252 w 256"/>
                <a:gd name="T7" fmla="*/ 180 h 184"/>
                <a:gd name="T8" fmla="*/ 246 w 256"/>
                <a:gd name="T9" fmla="*/ 184 h 184"/>
                <a:gd name="T10" fmla="*/ 240 w 256"/>
                <a:gd name="T11" fmla="*/ 184 h 184"/>
                <a:gd name="T12" fmla="*/ 16 w 256"/>
                <a:gd name="T13" fmla="*/ 184 h 184"/>
                <a:gd name="T14" fmla="*/ 16 w 256"/>
                <a:gd name="T15" fmla="*/ 184 h 184"/>
                <a:gd name="T16" fmla="*/ 10 w 256"/>
                <a:gd name="T17" fmla="*/ 184 h 184"/>
                <a:gd name="T18" fmla="*/ 4 w 256"/>
                <a:gd name="T19" fmla="*/ 180 h 184"/>
                <a:gd name="T20" fmla="*/ 2 w 256"/>
                <a:gd name="T21" fmla="*/ 174 h 184"/>
                <a:gd name="T22" fmla="*/ 0 w 256"/>
                <a:gd name="T23" fmla="*/ 168 h 184"/>
                <a:gd name="T24" fmla="*/ 0 w 256"/>
                <a:gd name="T25" fmla="*/ 16 h 184"/>
                <a:gd name="T26" fmla="*/ 0 w 256"/>
                <a:gd name="T27" fmla="*/ 16 h 184"/>
                <a:gd name="T28" fmla="*/ 2 w 256"/>
                <a:gd name="T29" fmla="*/ 10 h 184"/>
                <a:gd name="T30" fmla="*/ 4 w 256"/>
                <a:gd name="T31" fmla="*/ 6 h 184"/>
                <a:gd name="T32" fmla="*/ 10 w 256"/>
                <a:gd name="T33" fmla="*/ 2 h 184"/>
                <a:gd name="T34" fmla="*/ 16 w 256"/>
                <a:gd name="T35" fmla="*/ 0 h 184"/>
                <a:gd name="T36" fmla="*/ 240 w 256"/>
                <a:gd name="T37" fmla="*/ 0 h 184"/>
                <a:gd name="T38" fmla="*/ 240 w 256"/>
                <a:gd name="T39" fmla="*/ 0 h 184"/>
                <a:gd name="T40" fmla="*/ 246 w 256"/>
                <a:gd name="T41" fmla="*/ 2 h 184"/>
                <a:gd name="T42" fmla="*/ 252 w 256"/>
                <a:gd name="T43" fmla="*/ 6 h 184"/>
                <a:gd name="T44" fmla="*/ 254 w 256"/>
                <a:gd name="T45" fmla="*/ 10 h 184"/>
                <a:gd name="T46" fmla="*/ 256 w 256"/>
                <a:gd name="T47" fmla="*/ 16 h 184"/>
                <a:gd name="T48" fmla="*/ 256 w 256"/>
                <a:gd name="T49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184">
                  <a:moveTo>
                    <a:pt x="256" y="168"/>
                  </a:moveTo>
                  <a:lnTo>
                    <a:pt x="256" y="168"/>
                  </a:lnTo>
                  <a:lnTo>
                    <a:pt x="254" y="174"/>
                  </a:lnTo>
                  <a:lnTo>
                    <a:pt x="252" y="180"/>
                  </a:lnTo>
                  <a:lnTo>
                    <a:pt x="246" y="184"/>
                  </a:lnTo>
                  <a:lnTo>
                    <a:pt x="240" y="184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10" y="184"/>
                  </a:lnTo>
                  <a:lnTo>
                    <a:pt x="4" y="180"/>
                  </a:lnTo>
                  <a:lnTo>
                    <a:pt x="2" y="174"/>
                  </a:lnTo>
                  <a:lnTo>
                    <a:pt x="0" y="16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2"/>
                  </a:lnTo>
                  <a:lnTo>
                    <a:pt x="252" y="6"/>
                  </a:lnTo>
                  <a:lnTo>
                    <a:pt x="254" y="10"/>
                  </a:lnTo>
                  <a:lnTo>
                    <a:pt x="256" y="16"/>
                  </a:lnTo>
                  <a:lnTo>
                    <a:pt x="256" y="16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3" name="Freeform 120">
              <a:extLst>
                <a:ext uri="{FF2B5EF4-FFF2-40B4-BE49-F238E27FC236}">
                  <a16:creationId xmlns:a16="http://schemas.microsoft.com/office/drawing/2014/main" id="{F48319DE-D380-4555-913E-6410385CC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5675" y="1987550"/>
              <a:ext cx="123825" cy="50800"/>
            </a:xfrm>
            <a:custGeom>
              <a:avLst/>
              <a:gdLst>
                <a:gd name="T0" fmla="*/ 78 w 78"/>
                <a:gd name="T1" fmla="*/ 24 h 32"/>
                <a:gd name="T2" fmla="*/ 78 w 78"/>
                <a:gd name="T3" fmla="*/ 24 h 32"/>
                <a:gd name="T4" fmla="*/ 76 w 78"/>
                <a:gd name="T5" fmla="*/ 28 h 32"/>
                <a:gd name="T6" fmla="*/ 74 w 78"/>
                <a:gd name="T7" fmla="*/ 30 h 32"/>
                <a:gd name="T8" fmla="*/ 72 w 78"/>
                <a:gd name="T9" fmla="*/ 32 h 32"/>
                <a:gd name="T10" fmla="*/ 70 w 78"/>
                <a:gd name="T11" fmla="*/ 32 h 32"/>
                <a:gd name="T12" fmla="*/ 8 w 78"/>
                <a:gd name="T13" fmla="*/ 32 h 32"/>
                <a:gd name="T14" fmla="*/ 8 w 78"/>
                <a:gd name="T15" fmla="*/ 32 h 32"/>
                <a:gd name="T16" fmla="*/ 4 w 78"/>
                <a:gd name="T17" fmla="*/ 32 h 32"/>
                <a:gd name="T18" fmla="*/ 2 w 78"/>
                <a:gd name="T19" fmla="*/ 30 h 32"/>
                <a:gd name="T20" fmla="*/ 0 w 78"/>
                <a:gd name="T21" fmla="*/ 28 h 32"/>
                <a:gd name="T22" fmla="*/ 0 w 78"/>
                <a:gd name="T23" fmla="*/ 24 h 32"/>
                <a:gd name="T24" fmla="*/ 0 w 78"/>
                <a:gd name="T25" fmla="*/ 8 h 32"/>
                <a:gd name="T26" fmla="*/ 0 w 78"/>
                <a:gd name="T27" fmla="*/ 8 h 32"/>
                <a:gd name="T28" fmla="*/ 0 w 78"/>
                <a:gd name="T29" fmla="*/ 4 h 32"/>
                <a:gd name="T30" fmla="*/ 2 w 78"/>
                <a:gd name="T31" fmla="*/ 2 h 32"/>
                <a:gd name="T32" fmla="*/ 4 w 78"/>
                <a:gd name="T33" fmla="*/ 0 h 32"/>
                <a:gd name="T34" fmla="*/ 8 w 78"/>
                <a:gd name="T35" fmla="*/ 0 h 32"/>
                <a:gd name="T36" fmla="*/ 70 w 78"/>
                <a:gd name="T37" fmla="*/ 0 h 32"/>
                <a:gd name="T38" fmla="*/ 70 w 78"/>
                <a:gd name="T39" fmla="*/ 0 h 32"/>
                <a:gd name="T40" fmla="*/ 72 w 78"/>
                <a:gd name="T41" fmla="*/ 0 h 32"/>
                <a:gd name="T42" fmla="*/ 74 w 78"/>
                <a:gd name="T43" fmla="*/ 2 h 32"/>
                <a:gd name="T44" fmla="*/ 76 w 78"/>
                <a:gd name="T45" fmla="*/ 4 h 32"/>
                <a:gd name="T46" fmla="*/ 78 w 78"/>
                <a:gd name="T47" fmla="*/ 8 h 32"/>
                <a:gd name="T48" fmla="*/ 78 w 78"/>
                <a:gd name="T4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32">
                  <a:moveTo>
                    <a:pt x="78" y="24"/>
                  </a:moveTo>
                  <a:lnTo>
                    <a:pt x="78" y="24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8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4" name="Rectangle 121">
              <a:extLst>
                <a:ext uri="{FF2B5EF4-FFF2-40B4-BE49-F238E27FC236}">
                  <a16:creationId xmlns:a16="http://schemas.microsoft.com/office/drawing/2014/main" id="{6D3ADBFB-6D91-4844-9F91-DF51B6AE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6950" y="2165350"/>
              <a:ext cx="38100" cy="603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Line 122">
              <a:extLst>
                <a:ext uri="{FF2B5EF4-FFF2-40B4-BE49-F238E27FC236}">
                  <a16:creationId xmlns:a16="http://schemas.microsoft.com/office/drawing/2014/main" id="{42E7D07C-8A8C-48F9-916B-4B31AD685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505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6" name="Line 123">
              <a:extLst>
                <a:ext uri="{FF2B5EF4-FFF2-40B4-BE49-F238E27FC236}">
                  <a16:creationId xmlns:a16="http://schemas.microsoft.com/office/drawing/2014/main" id="{579AB102-2F9E-46DE-ACC5-245DA1DD4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3280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735420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C92645B-6DA7-4D2E-96A7-8B24FEEED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99" y="2575369"/>
            <a:ext cx="6226021" cy="213624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3B66C47-12CA-4083-9215-458086B5D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C31B60F-FC65-4E4A-86E2-4AB864C5661E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Teardrop 16">
            <a:extLst>
              <a:ext uri="{FF2B5EF4-FFF2-40B4-BE49-F238E27FC236}">
                <a16:creationId xmlns:a16="http://schemas.microsoft.com/office/drawing/2014/main" id="{DE7B9668-7810-4B8D-A691-F39D40DA16C9}"/>
              </a:ext>
            </a:extLst>
          </p:cNvPr>
          <p:cNvSpPr/>
          <p:nvPr/>
        </p:nvSpPr>
        <p:spPr>
          <a:xfrm>
            <a:off x="1131239" y="1031257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E422F4F8-E427-4268-8C09-65C99A15D62F}"/>
              </a:ext>
            </a:extLst>
          </p:cNvPr>
          <p:cNvSpPr/>
          <p:nvPr/>
        </p:nvSpPr>
        <p:spPr>
          <a:xfrm>
            <a:off x="1898001" y="1236891"/>
            <a:ext cx="4535910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Gestión inmuebles y plan  de mantenimiento  individual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63132921-49F2-44CC-AF64-CB4601665193}"/>
              </a:ext>
            </a:extLst>
          </p:cNvPr>
          <p:cNvCxnSpPr>
            <a:cxnSpLocks/>
          </p:cNvCxnSpPr>
          <p:nvPr/>
        </p:nvCxnSpPr>
        <p:spPr>
          <a:xfrm>
            <a:off x="1131239" y="1861423"/>
            <a:ext cx="5093666" cy="0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id="{F2E2C55A-89B2-4FBA-AB37-FF8349B74A9B}"/>
              </a:ext>
            </a:extLst>
          </p:cNvPr>
          <p:cNvSpPr txBox="1"/>
          <p:nvPr/>
        </p:nvSpPr>
        <p:spPr>
          <a:xfrm>
            <a:off x="1318196" y="2005790"/>
            <a:ext cx="3775882" cy="421640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s-ES" sz="1100" dirty="0">
                <a:ea typeface="Lato Light"/>
                <a:cs typeface="Lato Light"/>
              </a:rPr>
              <a:t>Terminado con gestiones pendientes y obra en curso</a:t>
            </a:r>
          </a:p>
          <a:p>
            <a:r>
              <a:rPr lang="es-ES" sz="1100" dirty="0">
                <a:ea typeface="Lato Light"/>
                <a:cs typeface="Lato Light"/>
              </a:rPr>
              <a:t>*Coordinado con el PM</a:t>
            </a:r>
          </a:p>
        </p:txBody>
      </p:sp>
      <p:sp>
        <p:nvSpPr>
          <p:cNvPr id="15" name="Isosceles Triangle 9">
            <a:extLst>
              <a:ext uri="{FF2B5EF4-FFF2-40B4-BE49-F238E27FC236}">
                <a16:creationId xmlns:a16="http://schemas.microsoft.com/office/drawing/2014/main" id="{DD3CA642-AC68-4C86-BF3E-7F8BEE8B8547}"/>
              </a:ext>
            </a:extLst>
          </p:cNvPr>
          <p:cNvSpPr/>
          <p:nvPr/>
        </p:nvSpPr>
        <p:spPr>
          <a:xfrm rot="16200000">
            <a:off x="1136332" y="206263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6" name="Group 153">
            <a:extLst>
              <a:ext uri="{FF2B5EF4-FFF2-40B4-BE49-F238E27FC236}">
                <a16:creationId xmlns:a16="http://schemas.microsoft.com/office/drawing/2014/main" id="{1B9F7792-7AF2-4385-B114-66CCD2C9368A}"/>
              </a:ext>
            </a:extLst>
          </p:cNvPr>
          <p:cNvGrpSpPr/>
          <p:nvPr/>
        </p:nvGrpSpPr>
        <p:grpSpPr>
          <a:xfrm>
            <a:off x="1149385" y="1051607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2905DC40-4313-45E1-8EA1-10AD3B70B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63CA1A08-E463-4E43-9827-25EDBA248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9" name="Group 361">
            <a:extLst>
              <a:ext uri="{FF2B5EF4-FFF2-40B4-BE49-F238E27FC236}">
                <a16:creationId xmlns:a16="http://schemas.microsoft.com/office/drawing/2014/main" id="{99484197-AF37-42ED-B0FD-1A954C494D5F}"/>
              </a:ext>
            </a:extLst>
          </p:cNvPr>
          <p:cNvGrpSpPr/>
          <p:nvPr/>
        </p:nvGrpSpPr>
        <p:grpSpPr>
          <a:xfrm>
            <a:off x="1129431" y="1060482"/>
            <a:ext cx="647700" cy="647700"/>
            <a:chOff x="8204200" y="1727200"/>
            <a:chExt cx="863600" cy="863600"/>
          </a:xfrm>
          <a:solidFill>
            <a:schemeClr val="accent1"/>
          </a:solidFill>
        </p:grpSpPr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4D15A535-9425-49BD-AB32-B33500796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Freeform 119">
              <a:extLst>
                <a:ext uri="{FF2B5EF4-FFF2-40B4-BE49-F238E27FC236}">
                  <a16:creationId xmlns:a16="http://schemas.microsoft.com/office/drawing/2014/main" id="{5A89D934-E7BF-4F69-B216-B965F5389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800" y="2038350"/>
              <a:ext cx="406400" cy="292100"/>
            </a:xfrm>
            <a:custGeom>
              <a:avLst/>
              <a:gdLst>
                <a:gd name="T0" fmla="*/ 256 w 256"/>
                <a:gd name="T1" fmla="*/ 168 h 184"/>
                <a:gd name="T2" fmla="*/ 256 w 256"/>
                <a:gd name="T3" fmla="*/ 168 h 184"/>
                <a:gd name="T4" fmla="*/ 254 w 256"/>
                <a:gd name="T5" fmla="*/ 174 h 184"/>
                <a:gd name="T6" fmla="*/ 252 w 256"/>
                <a:gd name="T7" fmla="*/ 180 h 184"/>
                <a:gd name="T8" fmla="*/ 246 w 256"/>
                <a:gd name="T9" fmla="*/ 184 h 184"/>
                <a:gd name="T10" fmla="*/ 240 w 256"/>
                <a:gd name="T11" fmla="*/ 184 h 184"/>
                <a:gd name="T12" fmla="*/ 16 w 256"/>
                <a:gd name="T13" fmla="*/ 184 h 184"/>
                <a:gd name="T14" fmla="*/ 16 w 256"/>
                <a:gd name="T15" fmla="*/ 184 h 184"/>
                <a:gd name="T16" fmla="*/ 10 w 256"/>
                <a:gd name="T17" fmla="*/ 184 h 184"/>
                <a:gd name="T18" fmla="*/ 4 w 256"/>
                <a:gd name="T19" fmla="*/ 180 h 184"/>
                <a:gd name="T20" fmla="*/ 2 w 256"/>
                <a:gd name="T21" fmla="*/ 174 h 184"/>
                <a:gd name="T22" fmla="*/ 0 w 256"/>
                <a:gd name="T23" fmla="*/ 168 h 184"/>
                <a:gd name="T24" fmla="*/ 0 w 256"/>
                <a:gd name="T25" fmla="*/ 16 h 184"/>
                <a:gd name="T26" fmla="*/ 0 w 256"/>
                <a:gd name="T27" fmla="*/ 16 h 184"/>
                <a:gd name="T28" fmla="*/ 2 w 256"/>
                <a:gd name="T29" fmla="*/ 10 h 184"/>
                <a:gd name="T30" fmla="*/ 4 w 256"/>
                <a:gd name="T31" fmla="*/ 6 h 184"/>
                <a:gd name="T32" fmla="*/ 10 w 256"/>
                <a:gd name="T33" fmla="*/ 2 h 184"/>
                <a:gd name="T34" fmla="*/ 16 w 256"/>
                <a:gd name="T35" fmla="*/ 0 h 184"/>
                <a:gd name="T36" fmla="*/ 240 w 256"/>
                <a:gd name="T37" fmla="*/ 0 h 184"/>
                <a:gd name="T38" fmla="*/ 240 w 256"/>
                <a:gd name="T39" fmla="*/ 0 h 184"/>
                <a:gd name="T40" fmla="*/ 246 w 256"/>
                <a:gd name="T41" fmla="*/ 2 h 184"/>
                <a:gd name="T42" fmla="*/ 252 w 256"/>
                <a:gd name="T43" fmla="*/ 6 h 184"/>
                <a:gd name="T44" fmla="*/ 254 w 256"/>
                <a:gd name="T45" fmla="*/ 10 h 184"/>
                <a:gd name="T46" fmla="*/ 256 w 256"/>
                <a:gd name="T47" fmla="*/ 16 h 184"/>
                <a:gd name="T48" fmla="*/ 256 w 256"/>
                <a:gd name="T49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184">
                  <a:moveTo>
                    <a:pt x="256" y="168"/>
                  </a:moveTo>
                  <a:lnTo>
                    <a:pt x="256" y="168"/>
                  </a:lnTo>
                  <a:lnTo>
                    <a:pt x="254" y="174"/>
                  </a:lnTo>
                  <a:lnTo>
                    <a:pt x="252" y="180"/>
                  </a:lnTo>
                  <a:lnTo>
                    <a:pt x="246" y="184"/>
                  </a:lnTo>
                  <a:lnTo>
                    <a:pt x="240" y="184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10" y="184"/>
                  </a:lnTo>
                  <a:lnTo>
                    <a:pt x="4" y="180"/>
                  </a:lnTo>
                  <a:lnTo>
                    <a:pt x="2" y="174"/>
                  </a:lnTo>
                  <a:lnTo>
                    <a:pt x="0" y="16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2"/>
                  </a:lnTo>
                  <a:lnTo>
                    <a:pt x="252" y="6"/>
                  </a:lnTo>
                  <a:lnTo>
                    <a:pt x="254" y="10"/>
                  </a:lnTo>
                  <a:lnTo>
                    <a:pt x="256" y="16"/>
                  </a:lnTo>
                  <a:lnTo>
                    <a:pt x="256" y="16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2" name="Freeform 120">
              <a:extLst>
                <a:ext uri="{FF2B5EF4-FFF2-40B4-BE49-F238E27FC236}">
                  <a16:creationId xmlns:a16="http://schemas.microsoft.com/office/drawing/2014/main" id="{61BF915A-5505-4FF2-8B99-2CDB1B73D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5675" y="1987550"/>
              <a:ext cx="123825" cy="50800"/>
            </a:xfrm>
            <a:custGeom>
              <a:avLst/>
              <a:gdLst>
                <a:gd name="T0" fmla="*/ 78 w 78"/>
                <a:gd name="T1" fmla="*/ 24 h 32"/>
                <a:gd name="T2" fmla="*/ 78 w 78"/>
                <a:gd name="T3" fmla="*/ 24 h 32"/>
                <a:gd name="T4" fmla="*/ 76 w 78"/>
                <a:gd name="T5" fmla="*/ 28 h 32"/>
                <a:gd name="T6" fmla="*/ 74 w 78"/>
                <a:gd name="T7" fmla="*/ 30 h 32"/>
                <a:gd name="T8" fmla="*/ 72 w 78"/>
                <a:gd name="T9" fmla="*/ 32 h 32"/>
                <a:gd name="T10" fmla="*/ 70 w 78"/>
                <a:gd name="T11" fmla="*/ 32 h 32"/>
                <a:gd name="T12" fmla="*/ 8 w 78"/>
                <a:gd name="T13" fmla="*/ 32 h 32"/>
                <a:gd name="T14" fmla="*/ 8 w 78"/>
                <a:gd name="T15" fmla="*/ 32 h 32"/>
                <a:gd name="T16" fmla="*/ 4 w 78"/>
                <a:gd name="T17" fmla="*/ 32 h 32"/>
                <a:gd name="T18" fmla="*/ 2 w 78"/>
                <a:gd name="T19" fmla="*/ 30 h 32"/>
                <a:gd name="T20" fmla="*/ 0 w 78"/>
                <a:gd name="T21" fmla="*/ 28 h 32"/>
                <a:gd name="T22" fmla="*/ 0 w 78"/>
                <a:gd name="T23" fmla="*/ 24 h 32"/>
                <a:gd name="T24" fmla="*/ 0 w 78"/>
                <a:gd name="T25" fmla="*/ 8 h 32"/>
                <a:gd name="T26" fmla="*/ 0 w 78"/>
                <a:gd name="T27" fmla="*/ 8 h 32"/>
                <a:gd name="T28" fmla="*/ 0 w 78"/>
                <a:gd name="T29" fmla="*/ 4 h 32"/>
                <a:gd name="T30" fmla="*/ 2 w 78"/>
                <a:gd name="T31" fmla="*/ 2 h 32"/>
                <a:gd name="T32" fmla="*/ 4 w 78"/>
                <a:gd name="T33" fmla="*/ 0 h 32"/>
                <a:gd name="T34" fmla="*/ 8 w 78"/>
                <a:gd name="T35" fmla="*/ 0 h 32"/>
                <a:gd name="T36" fmla="*/ 70 w 78"/>
                <a:gd name="T37" fmla="*/ 0 h 32"/>
                <a:gd name="T38" fmla="*/ 70 w 78"/>
                <a:gd name="T39" fmla="*/ 0 h 32"/>
                <a:gd name="T40" fmla="*/ 72 w 78"/>
                <a:gd name="T41" fmla="*/ 0 h 32"/>
                <a:gd name="T42" fmla="*/ 74 w 78"/>
                <a:gd name="T43" fmla="*/ 2 h 32"/>
                <a:gd name="T44" fmla="*/ 76 w 78"/>
                <a:gd name="T45" fmla="*/ 4 h 32"/>
                <a:gd name="T46" fmla="*/ 78 w 78"/>
                <a:gd name="T47" fmla="*/ 8 h 32"/>
                <a:gd name="T48" fmla="*/ 78 w 78"/>
                <a:gd name="T4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32">
                  <a:moveTo>
                    <a:pt x="78" y="24"/>
                  </a:moveTo>
                  <a:lnTo>
                    <a:pt x="78" y="24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8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3" name="Rectangle 121">
              <a:extLst>
                <a:ext uri="{FF2B5EF4-FFF2-40B4-BE49-F238E27FC236}">
                  <a16:creationId xmlns:a16="http://schemas.microsoft.com/office/drawing/2014/main" id="{830EB9DB-0664-450B-8825-7C49E6A4E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6950" y="2165350"/>
              <a:ext cx="38100" cy="603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4" name="Line 122">
              <a:extLst>
                <a:ext uri="{FF2B5EF4-FFF2-40B4-BE49-F238E27FC236}">
                  <a16:creationId xmlns:a16="http://schemas.microsoft.com/office/drawing/2014/main" id="{C278F6B6-9D11-4258-957A-5A4A4D0CD6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505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Line 123">
              <a:extLst>
                <a:ext uri="{FF2B5EF4-FFF2-40B4-BE49-F238E27FC236}">
                  <a16:creationId xmlns:a16="http://schemas.microsoft.com/office/drawing/2014/main" id="{EEBB2970-31A8-4869-AF53-70F372960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3280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118668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C92645B-6DA7-4D2E-96A7-8B24FEEED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2590091"/>
            <a:ext cx="6369821" cy="218558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D21FF5C-8464-4388-ACF6-C143B7F2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04CE30B-1A0D-4A92-B3B8-3CF8DA5BF6B2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Teardrop 16">
            <a:extLst>
              <a:ext uri="{FF2B5EF4-FFF2-40B4-BE49-F238E27FC236}">
                <a16:creationId xmlns:a16="http://schemas.microsoft.com/office/drawing/2014/main" id="{B610008D-33D3-4D11-A812-3DE403CFEAAD}"/>
              </a:ext>
            </a:extLst>
          </p:cNvPr>
          <p:cNvSpPr/>
          <p:nvPr/>
        </p:nvSpPr>
        <p:spPr>
          <a:xfrm>
            <a:off x="1131239" y="1031257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C5889A9-E4C3-496E-8916-0B7967F4D5D2}"/>
              </a:ext>
            </a:extLst>
          </p:cNvPr>
          <p:cNvSpPr/>
          <p:nvPr/>
        </p:nvSpPr>
        <p:spPr>
          <a:xfrm>
            <a:off x="1898001" y="1236891"/>
            <a:ext cx="4535910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s-ES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Gestión inmuebles y plan  de mantenimiento  individual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EDD08B3A-0C93-4A11-9A27-761074BFC7A8}"/>
              </a:ext>
            </a:extLst>
          </p:cNvPr>
          <p:cNvCxnSpPr>
            <a:cxnSpLocks/>
          </p:cNvCxnSpPr>
          <p:nvPr/>
        </p:nvCxnSpPr>
        <p:spPr>
          <a:xfrm>
            <a:off x="1131239" y="1861423"/>
            <a:ext cx="5093666" cy="0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2">
            <a:extLst>
              <a:ext uri="{FF2B5EF4-FFF2-40B4-BE49-F238E27FC236}">
                <a16:creationId xmlns:a16="http://schemas.microsoft.com/office/drawing/2014/main" id="{C46B4F51-48CD-44E6-8E18-491B9C25DEB4}"/>
              </a:ext>
            </a:extLst>
          </p:cNvPr>
          <p:cNvSpPr txBox="1"/>
          <p:nvPr/>
        </p:nvSpPr>
        <p:spPr>
          <a:xfrm>
            <a:off x="1318196" y="2005790"/>
            <a:ext cx="3775882" cy="421640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s-ES" sz="1100" dirty="0">
                <a:ea typeface="Lato Light"/>
                <a:cs typeface="Lato Light"/>
              </a:rPr>
              <a:t>Terminado con gestiones pendientes y obra en curso.</a:t>
            </a:r>
          </a:p>
          <a:p>
            <a:r>
              <a:rPr lang="es-ES" sz="1100" dirty="0">
                <a:ea typeface="Lato Light"/>
                <a:cs typeface="Lato Light"/>
              </a:rPr>
              <a:t>*Coordinado con el PM</a:t>
            </a:r>
          </a:p>
        </p:txBody>
      </p:sp>
      <p:sp>
        <p:nvSpPr>
          <p:cNvPr id="15" name="Isosceles Triangle 9">
            <a:extLst>
              <a:ext uri="{FF2B5EF4-FFF2-40B4-BE49-F238E27FC236}">
                <a16:creationId xmlns:a16="http://schemas.microsoft.com/office/drawing/2014/main" id="{A26DF166-9F66-4986-8D97-F02E9D168273}"/>
              </a:ext>
            </a:extLst>
          </p:cNvPr>
          <p:cNvSpPr/>
          <p:nvPr/>
        </p:nvSpPr>
        <p:spPr>
          <a:xfrm rot="16200000">
            <a:off x="1136332" y="206263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6" name="Group 153">
            <a:extLst>
              <a:ext uri="{FF2B5EF4-FFF2-40B4-BE49-F238E27FC236}">
                <a16:creationId xmlns:a16="http://schemas.microsoft.com/office/drawing/2014/main" id="{6A06D34C-A6D3-422B-9330-0F5C3BD30A0A}"/>
              </a:ext>
            </a:extLst>
          </p:cNvPr>
          <p:cNvGrpSpPr/>
          <p:nvPr/>
        </p:nvGrpSpPr>
        <p:grpSpPr>
          <a:xfrm>
            <a:off x="1149385" y="1051607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D3EAD1A6-070C-431E-BBAC-F94CFFE0A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49E209B9-3FF9-4EA8-B022-F01025F17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9" name="Group 361">
            <a:extLst>
              <a:ext uri="{FF2B5EF4-FFF2-40B4-BE49-F238E27FC236}">
                <a16:creationId xmlns:a16="http://schemas.microsoft.com/office/drawing/2014/main" id="{82B65C92-189F-4196-A1F9-3A85B577E24B}"/>
              </a:ext>
            </a:extLst>
          </p:cNvPr>
          <p:cNvGrpSpPr/>
          <p:nvPr/>
        </p:nvGrpSpPr>
        <p:grpSpPr>
          <a:xfrm>
            <a:off x="1129431" y="1060482"/>
            <a:ext cx="647700" cy="647700"/>
            <a:chOff x="8204200" y="1727200"/>
            <a:chExt cx="863600" cy="863600"/>
          </a:xfrm>
          <a:solidFill>
            <a:schemeClr val="accent1"/>
          </a:solidFill>
        </p:grpSpPr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6F153D5-C826-4A19-8AC1-3826BF5B8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Freeform 119">
              <a:extLst>
                <a:ext uri="{FF2B5EF4-FFF2-40B4-BE49-F238E27FC236}">
                  <a16:creationId xmlns:a16="http://schemas.microsoft.com/office/drawing/2014/main" id="{2C3B207E-6C5A-4EA4-A164-447AFC07A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800" y="2038350"/>
              <a:ext cx="406400" cy="292100"/>
            </a:xfrm>
            <a:custGeom>
              <a:avLst/>
              <a:gdLst>
                <a:gd name="T0" fmla="*/ 256 w 256"/>
                <a:gd name="T1" fmla="*/ 168 h 184"/>
                <a:gd name="T2" fmla="*/ 256 w 256"/>
                <a:gd name="T3" fmla="*/ 168 h 184"/>
                <a:gd name="T4" fmla="*/ 254 w 256"/>
                <a:gd name="T5" fmla="*/ 174 h 184"/>
                <a:gd name="T6" fmla="*/ 252 w 256"/>
                <a:gd name="T7" fmla="*/ 180 h 184"/>
                <a:gd name="T8" fmla="*/ 246 w 256"/>
                <a:gd name="T9" fmla="*/ 184 h 184"/>
                <a:gd name="T10" fmla="*/ 240 w 256"/>
                <a:gd name="T11" fmla="*/ 184 h 184"/>
                <a:gd name="T12" fmla="*/ 16 w 256"/>
                <a:gd name="T13" fmla="*/ 184 h 184"/>
                <a:gd name="T14" fmla="*/ 16 w 256"/>
                <a:gd name="T15" fmla="*/ 184 h 184"/>
                <a:gd name="T16" fmla="*/ 10 w 256"/>
                <a:gd name="T17" fmla="*/ 184 h 184"/>
                <a:gd name="T18" fmla="*/ 4 w 256"/>
                <a:gd name="T19" fmla="*/ 180 h 184"/>
                <a:gd name="T20" fmla="*/ 2 w 256"/>
                <a:gd name="T21" fmla="*/ 174 h 184"/>
                <a:gd name="T22" fmla="*/ 0 w 256"/>
                <a:gd name="T23" fmla="*/ 168 h 184"/>
                <a:gd name="T24" fmla="*/ 0 w 256"/>
                <a:gd name="T25" fmla="*/ 16 h 184"/>
                <a:gd name="T26" fmla="*/ 0 w 256"/>
                <a:gd name="T27" fmla="*/ 16 h 184"/>
                <a:gd name="T28" fmla="*/ 2 w 256"/>
                <a:gd name="T29" fmla="*/ 10 h 184"/>
                <a:gd name="T30" fmla="*/ 4 w 256"/>
                <a:gd name="T31" fmla="*/ 6 h 184"/>
                <a:gd name="T32" fmla="*/ 10 w 256"/>
                <a:gd name="T33" fmla="*/ 2 h 184"/>
                <a:gd name="T34" fmla="*/ 16 w 256"/>
                <a:gd name="T35" fmla="*/ 0 h 184"/>
                <a:gd name="T36" fmla="*/ 240 w 256"/>
                <a:gd name="T37" fmla="*/ 0 h 184"/>
                <a:gd name="T38" fmla="*/ 240 w 256"/>
                <a:gd name="T39" fmla="*/ 0 h 184"/>
                <a:gd name="T40" fmla="*/ 246 w 256"/>
                <a:gd name="T41" fmla="*/ 2 h 184"/>
                <a:gd name="T42" fmla="*/ 252 w 256"/>
                <a:gd name="T43" fmla="*/ 6 h 184"/>
                <a:gd name="T44" fmla="*/ 254 w 256"/>
                <a:gd name="T45" fmla="*/ 10 h 184"/>
                <a:gd name="T46" fmla="*/ 256 w 256"/>
                <a:gd name="T47" fmla="*/ 16 h 184"/>
                <a:gd name="T48" fmla="*/ 256 w 256"/>
                <a:gd name="T49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184">
                  <a:moveTo>
                    <a:pt x="256" y="168"/>
                  </a:moveTo>
                  <a:lnTo>
                    <a:pt x="256" y="168"/>
                  </a:lnTo>
                  <a:lnTo>
                    <a:pt x="254" y="174"/>
                  </a:lnTo>
                  <a:lnTo>
                    <a:pt x="252" y="180"/>
                  </a:lnTo>
                  <a:lnTo>
                    <a:pt x="246" y="184"/>
                  </a:lnTo>
                  <a:lnTo>
                    <a:pt x="240" y="184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10" y="184"/>
                  </a:lnTo>
                  <a:lnTo>
                    <a:pt x="4" y="180"/>
                  </a:lnTo>
                  <a:lnTo>
                    <a:pt x="2" y="174"/>
                  </a:lnTo>
                  <a:lnTo>
                    <a:pt x="0" y="16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2"/>
                  </a:lnTo>
                  <a:lnTo>
                    <a:pt x="252" y="6"/>
                  </a:lnTo>
                  <a:lnTo>
                    <a:pt x="254" y="10"/>
                  </a:lnTo>
                  <a:lnTo>
                    <a:pt x="256" y="16"/>
                  </a:lnTo>
                  <a:lnTo>
                    <a:pt x="256" y="16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2" name="Freeform 120">
              <a:extLst>
                <a:ext uri="{FF2B5EF4-FFF2-40B4-BE49-F238E27FC236}">
                  <a16:creationId xmlns:a16="http://schemas.microsoft.com/office/drawing/2014/main" id="{335A959B-0DBD-48A7-A115-627C93E2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5675" y="1987550"/>
              <a:ext cx="123825" cy="50800"/>
            </a:xfrm>
            <a:custGeom>
              <a:avLst/>
              <a:gdLst>
                <a:gd name="T0" fmla="*/ 78 w 78"/>
                <a:gd name="T1" fmla="*/ 24 h 32"/>
                <a:gd name="T2" fmla="*/ 78 w 78"/>
                <a:gd name="T3" fmla="*/ 24 h 32"/>
                <a:gd name="T4" fmla="*/ 76 w 78"/>
                <a:gd name="T5" fmla="*/ 28 h 32"/>
                <a:gd name="T6" fmla="*/ 74 w 78"/>
                <a:gd name="T7" fmla="*/ 30 h 32"/>
                <a:gd name="T8" fmla="*/ 72 w 78"/>
                <a:gd name="T9" fmla="*/ 32 h 32"/>
                <a:gd name="T10" fmla="*/ 70 w 78"/>
                <a:gd name="T11" fmla="*/ 32 h 32"/>
                <a:gd name="T12" fmla="*/ 8 w 78"/>
                <a:gd name="T13" fmla="*/ 32 h 32"/>
                <a:gd name="T14" fmla="*/ 8 w 78"/>
                <a:gd name="T15" fmla="*/ 32 h 32"/>
                <a:gd name="T16" fmla="*/ 4 w 78"/>
                <a:gd name="T17" fmla="*/ 32 h 32"/>
                <a:gd name="T18" fmla="*/ 2 w 78"/>
                <a:gd name="T19" fmla="*/ 30 h 32"/>
                <a:gd name="T20" fmla="*/ 0 w 78"/>
                <a:gd name="T21" fmla="*/ 28 h 32"/>
                <a:gd name="T22" fmla="*/ 0 w 78"/>
                <a:gd name="T23" fmla="*/ 24 h 32"/>
                <a:gd name="T24" fmla="*/ 0 w 78"/>
                <a:gd name="T25" fmla="*/ 8 h 32"/>
                <a:gd name="T26" fmla="*/ 0 w 78"/>
                <a:gd name="T27" fmla="*/ 8 h 32"/>
                <a:gd name="T28" fmla="*/ 0 w 78"/>
                <a:gd name="T29" fmla="*/ 4 h 32"/>
                <a:gd name="T30" fmla="*/ 2 w 78"/>
                <a:gd name="T31" fmla="*/ 2 h 32"/>
                <a:gd name="T32" fmla="*/ 4 w 78"/>
                <a:gd name="T33" fmla="*/ 0 h 32"/>
                <a:gd name="T34" fmla="*/ 8 w 78"/>
                <a:gd name="T35" fmla="*/ 0 h 32"/>
                <a:gd name="T36" fmla="*/ 70 w 78"/>
                <a:gd name="T37" fmla="*/ 0 h 32"/>
                <a:gd name="T38" fmla="*/ 70 w 78"/>
                <a:gd name="T39" fmla="*/ 0 h 32"/>
                <a:gd name="T40" fmla="*/ 72 w 78"/>
                <a:gd name="T41" fmla="*/ 0 h 32"/>
                <a:gd name="T42" fmla="*/ 74 w 78"/>
                <a:gd name="T43" fmla="*/ 2 h 32"/>
                <a:gd name="T44" fmla="*/ 76 w 78"/>
                <a:gd name="T45" fmla="*/ 4 h 32"/>
                <a:gd name="T46" fmla="*/ 78 w 78"/>
                <a:gd name="T47" fmla="*/ 8 h 32"/>
                <a:gd name="T48" fmla="*/ 78 w 78"/>
                <a:gd name="T4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32">
                  <a:moveTo>
                    <a:pt x="78" y="24"/>
                  </a:moveTo>
                  <a:lnTo>
                    <a:pt x="78" y="24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8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3" name="Rectangle 121">
              <a:extLst>
                <a:ext uri="{FF2B5EF4-FFF2-40B4-BE49-F238E27FC236}">
                  <a16:creationId xmlns:a16="http://schemas.microsoft.com/office/drawing/2014/main" id="{3B5E465E-1282-4A33-99CB-E390077F2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6950" y="2165350"/>
              <a:ext cx="38100" cy="603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4" name="Line 122">
              <a:extLst>
                <a:ext uri="{FF2B5EF4-FFF2-40B4-BE49-F238E27FC236}">
                  <a16:creationId xmlns:a16="http://schemas.microsoft.com/office/drawing/2014/main" id="{2DFF601C-C2CB-46FF-9B64-7FED54BC06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505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Line 123">
              <a:extLst>
                <a:ext uri="{FF2B5EF4-FFF2-40B4-BE49-F238E27FC236}">
                  <a16:creationId xmlns:a16="http://schemas.microsoft.com/office/drawing/2014/main" id="{464FA7F2-8C56-479C-9D9C-42E59873F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3280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376818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1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Haya Real Estate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1600" dirty="0">
                <a:latin typeface="+mn-lt"/>
              </a:rPr>
              <a:t>¿Quiénes somos?</a:t>
            </a:r>
          </a:p>
          <a:p>
            <a:endParaRPr lang="es-ES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278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Haya Real Estate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_tradnl">
                <a:cs typeface="Segoe UI Light" panose="020B0502040204020203" pitchFamily="34" charset="0"/>
              </a:rPr>
              <a:t>Crecimiento</a:t>
            </a:r>
          </a:p>
        </p:txBody>
      </p:sp>
      <p:sp>
        <p:nvSpPr>
          <p:cNvPr id="88" name="Chevron 87"/>
          <p:cNvSpPr/>
          <p:nvPr/>
        </p:nvSpPr>
        <p:spPr>
          <a:xfrm>
            <a:off x="2130320" y="2131625"/>
            <a:ext cx="1224280" cy="247736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2014</a:t>
            </a:r>
          </a:p>
        </p:txBody>
      </p:sp>
      <p:sp>
        <p:nvSpPr>
          <p:cNvPr id="89" name="Chevron 88"/>
          <p:cNvSpPr/>
          <p:nvPr/>
        </p:nvSpPr>
        <p:spPr>
          <a:xfrm>
            <a:off x="3354600" y="2131625"/>
            <a:ext cx="1224280" cy="247736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2015</a:t>
            </a:r>
          </a:p>
        </p:txBody>
      </p:sp>
      <p:sp>
        <p:nvSpPr>
          <p:cNvPr id="90" name="Chevron 89"/>
          <p:cNvSpPr/>
          <p:nvPr/>
        </p:nvSpPr>
        <p:spPr>
          <a:xfrm>
            <a:off x="4578879" y="2131625"/>
            <a:ext cx="1224280" cy="247736"/>
          </a:xfrm>
          <a:prstGeom prst="chevron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2016</a:t>
            </a:r>
          </a:p>
        </p:txBody>
      </p:sp>
      <p:sp>
        <p:nvSpPr>
          <p:cNvPr id="91" name="Chevron 90"/>
          <p:cNvSpPr/>
          <p:nvPr/>
        </p:nvSpPr>
        <p:spPr>
          <a:xfrm>
            <a:off x="5803160" y="2131625"/>
            <a:ext cx="1224280" cy="247736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2017</a:t>
            </a:r>
          </a:p>
        </p:txBody>
      </p:sp>
      <p:sp>
        <p:nvSpPr>
          <p:cNvPr id="93" name="Chevron 92"/>
          <p:cNvSpPr/>
          <p:nvPr/>
        </p:nvSpPr>
        <p:spPr>
          <a:xfrm>
            <a:off x="906039" y="2131625"/>
            <a:ext cx="1224280" cy="247736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088200" y="2832710"/>
            <a:ext cx="122428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Servicing de Cajamar</a:t>
            </a:r>
          </a:p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+</a:t>
            </a:r>
          </a:p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Gestión portfolio Sareb</a:t>
            </a:r>
          </a:p>
          <a:p>
            <a:pPr indent="-457189" algn="ctr"/>
            <a:endParaRPr lang="ms-MY" sz="9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1505479" y="1720823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2684039" y="2468089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84843" y="1424345"/>
            <a:ext cx="1224280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Servicing de Bankia</a:t>
            </a: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3945543" y="1720823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5132599" y="2468089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394103" y="1720823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524155" y="2828075"/>
            <a:ext cx="122428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Haya Property Management</a:t>
            </a:r>
          </a:p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+</a:t>
            </a:r>
          </a:p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Haya Online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337102" y="1336938"/>
            <a:ext cx="122428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Gestora BTA </a:t>
            </a:r>
          </a:p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Ahorro y Titulización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777458" y="1337598"/>
            <a:ext cx="122428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Servicing de Liberbank</a:t>
            </a:r>
          </a:p>
        </p:txBody>
      </p:sp>
      <p:sp>
        <p:nvSpPr>
          <p:cNvPr id="28" name="CuadroTexto 10"/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1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B5C66179-6435-4AAC-ADAF-9A37EABE832A}"/>
              </a:ext>
            </a:extLst>
          </p:cNvPr>
          <p:cNvSpPr txBox="1">
            <a:spLocks/>
          </p:cNvSpPr>
          <p:nvPr/>
        </p:nvSpPr>
        <p:spPr>
          <a:xfrm>
            <a:off x="574907" y="4128840"/>
            <a:ext cx="7992888" cy="610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9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Desde 2013 nuestra senda de crecimiento ha sido imparable, hasta alcanzar un volumen  aproximado de más de 40k M€ en activos.</a:t>
            </a:r>
          </a:p>
        </p:txBody>
      </p:sp>
      <p:cxnSp>
        <p:nvCxnSpPr>
          <p:cNvPr id="21" name="Straight Connector 103">
            <a:extLst>
              <a:ext uri="{FF2B5EF4-FFF2-40B4-BE49-F238E27FC236}">
                <a16:creationId xmlns:a16="http://schemas.microsoft.com/office/drawing/2014/main" id="{E3BE6E87-7838-4506-8910-619006D89928}"/>
              </a:ext>
            </a:extLst>
          </p:cNvPr>
          <p:cNvCxnSpPr/>
          <p:nvPr/>
        </p:nvCxnSpPr>
        <p:spPr>
          <a:xfrm flipV="1">
            <a:off x="7616005" y="2468089"/>
            <a:ext cx="0" cy="322073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113">
            <a:extLst>
              <a:ext uri="{FF2B5EF4-FFF2-40B4-BE49-F238E27FC236}">
                <a16:creationId xmlns:a16="http://schemas.microsoft.com/office/drawing/2014/main" id="{76E97729-5015-46D8-9F3B-6249EAB4E94D}"/>
              </a:ext>
            </a:extLst>
          </p:cNvPr>
          <p:cNvSpPr txBox="1"/>
          <p:nvPr/>
        </p:nvSpPr>
        <p:spPr>
          <a:xfrm>
            <a:off x="7001738" y="2966574"/>
            <a:ext cx="12242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457189" algn="ctr"/>
            <a:r>
              <a:rPr lang="ms-MY" sz="900" dirty="0">
                <a:ea typeface="Open Sans" panose="020B0606030504020204" pitchFamily="34" charset="0"/>
                <a:cs typeface="Lato Medium" panose="020F0602020204030203" pitchFamily="34" charset="0"/>
              </a:rPr>
              <a:t>Novación del contrato de Servicing de Bankia</a:t>
            </a:r>
          </a:p>
        </p:txBody>
      </p:sp>
      <p:sp>
        <p:nvSpPr>
          <p:cNvPr id="23" name="Chevron 90">
            <a:extLst>
              <a:ext uri="{FF2B5EF4-FFF2-40B4-BE49-F238E27FC236}">
                <a16:creationId xmlns:a16="http://schemas.microsoft.com/office/drawing/2014/main" id="{2B26977F-04B3-46B5-BC1D-507A7D02A536}"/>
              </a:ext>
            </a:extLst>
          </p:cNvPr>
          <p:cNvSpPr/>
          <p:nvPr/>
        </p:nvSpPr>
        <p:spPr>
          <a:xfrm>
            <a:off x="7028089" y="2139650"/>
            <a:ext cx="1224280" cy="247736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0481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656" y="132378"/>
            <a:ext cx="5809941" cy="665049"/>
          </a:xfrm>
        </p:spPr>
        <p:txBody>
          <a:bodyPr/>
          <a:lstStyle/>
          <a:p>
            <a:r>
              <a:rPr lang="en-MY" dirty="0"/>
              <a:t>Haya Real Estate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_tradnl">
                <a:cs typeface="Segoe UI Light" panose="020B0502040204020203" pitchFamily="34" charset="0"/>
              </a:rPr>
              <a:t>Nuestros Servicios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71562" y="2932889"/>
            <a:ext cx="836092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91221" y="2706721"/>
            <a:ext cx="452336" cy="45233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35" name="Rounded Rectangle 34"/>
          <p:cNvSpPr/>
          <p:nvPr/>
        </p:nvSpPr>
        <p:spPr>
          <a:xfrm>
            <a:off x="3505103" y="2706718"/>
            <a:ext cx="452336" cy="4523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38" name="Group 37"/>
          <p:cNvGrpSpPr/>
          <p:nvPr/>
        </p:nvGrpSpPr>
        <p:grpSpPr>
          <a:xfrm>
            <a:off x="373944" y="1247236"/>
            <a:ext cx="652251" cy="1766627"/>
            <a:chOff x="926544" y="1684847"/>
            <a:chExt cx="1337583" cy="3551524"/>
          </a:xfrm>
        </p:grpSpPr>
        <p:sp>
          <p:nvSpPr>
            <p:cNvPr id="39" name="Rounded Rectangle 38"/>
            <p:cNvSpPr/>
            <p:nvPr/>
          </p:nvSpPr>
          <p:spPr>
            <a:xfrm>
              <a:off x="926544" y="1684847"/>
              <a:ext cx="1337583" cy="1337583"/>
            </a:xfrm>
            <a:prstGeom prst="round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cxnSp>
          <p:nvCxnSpPr>
            <p:cNvPr id="40" name="Straight Connector 39"/>
            <p:cNvCxnSpPr>
              <a:cxnSpLocks/>
            </p:cNvCxnSpPr>
            <p:nvPr/>
          </p:nvCxnSpPr>
          <p:spPr>
            <a:xfrm>
              <a:off x="1583688" y="2989356"/>
              <a:ext cx="0" cy="224701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873557" y="3144029"/>
            <a:ext cx="652230" cy="961803"/>
            <a:chOff x="2467077" y="4560097"/>
            <a:chExt cx="1337583" cy="1972452"/>
          </a:xfrm>
        </p:grpSpPr>
        <p:sp>
          <p:nvSpPr>
            <p:cNvPr id="42" name="Rounded Rectangle 41"/>
            <p:cNvSpPr/>
            <p:nvPr/>
          </p:nvSpPr>
          <p:spPr>
            <a:xfrm>
              <a:off x="2467077" y="5194965"/>
              <a:ext cx="1337583" cy="1337584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cxnSp>
          <p:nvCxnSpPr>
            <p:cNvPr id="43" name="Straight Connector 42"/>
            <p:cNvCxnSpPr>
              <a:endCxn id="42" idx="0"/>
            </p:cNvCxnSpPr>
            <p:nvPr/>
          </p:nvCxnSpPr>
          <p:spPr>
            <a:xfrm>
              <a:off x="3124985" y="4560097"/>
              <a:ext cx="10886" cy="6348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407806" y="1289717"/>
            <a:ext cx="652230" cy="1417001"/>
            <a:chOff x="5530970" y="1684846"/>
            <a:chExt cx="1337583" cy="2905963"/>
          </a:xfrm>
        </p:grpSpPr>
        <p:sp>
          <p:nvSpPr>
            <p:cNvPr id="45" name="Rounded Rectangle 44"/>
            <p:cNvSpPr/>
            <p:nvPr/>
          </p:nvSpPr>
          <p:spPr>
            <a:xfrm>
              <a:off x="5530970" y="1684846"/>
              <a:ext cx="1337583" cy="1337583"/>
            </a:xfrm>
            <a:prstGeom prst="round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800" dirty="0">
                <a:latin typeface="FontAwesome" pitchFamily="2" charset="0"/>
              </a:endParaRPr>
            </a:p>
          </p:txBody>
        </p:sp>
        <p:cxnSp>
          <p:nvCxnSpPr>
            <p:cNvPr id="46" name="Straight Connector 45"/>
            <p:cNvCxnSpPr>
              <a:cxnSpLocks/>
              <a:stCxn id="45" idx="2"/>
              <a:endCxn id="35" idx="0"/>
            </p:cNvCxnSpPr>
            <p:nvPr/>
          </p:nvCxnSpPr>
          <p:spPr>
            <a:xfrm flipH="1">
              <a:off x="6180228" y="3022429"/>
              <a:ext cx="19534" cy="156838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018669" y="3144029"/>
            <a:ext cx="652230" cy="961803"/>
            <a:chOff x="7833183" y="4212073"/>
            <a:chExt cx="1337583" cy="1972449"/>
          </a:xfrm>
        </p:grpSpPr>
        <p:sp>
          <p:nvSpPr>
            <p:cNvPr id="48" name="Rounded Rectangle 47"/>
            <p:cNvSpPr/>
            <p:nvPr/>
          </p:nvSpPr>
          <p:spPr>
            <a:xfrm>
              <a:off x="7833183" y="4846939"/>
              <a:ext cx="1337583" cy="1337583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Connector 48"/>
            <p:cNvCxnSpPr>
              <a:endCxn id="48" idx="0"/>
            </p:cNvCxnSpPr>
            <p:nvPr/>
          </p:nvCxnSpPr>
          <p:spPr>
            <a:xfrm>
              <a:off x="8491090" y="4212073"/>
              <a:ext cx="10885" cy="6348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377769" y="1284812"/>
            <a:ext cx="652230" cy="1487365"/>
            <a:chOff x="10135395" y="1684846"/>
            <a:chExt cx="1337583" cy="3050264"/>
          </a:xfrm>
        </p:grpSpPr>
        <p:sp>
          <p:nvSpPr>
            <p:cNvPr id="51" name="Rounded Rectangle 50"/>
            <p:cNvSpPr/>
            <p:nvPr/>
          </p:nvSpPr>
          <p:spPr>
            <a:xfrm>
              <a:off x="10135395" y="1684846"/>
              <a:ext cx="1337583" cy="1337583"/>
            </a:xfrm>
            <a:prstGeom prst="round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Connector 51"/>
            <p:cNvCxnSpPr>
              <a:cxnSpLocks/>
              <a:endCxn id="51" idx="2"/>
            </p:cNvCxnSpPr>
            <p:nvPr/>
          </p:nvCxnSpPr>
          <p:spPr>
            <a:xfrm flipV="1">
              <a:off x="10804186" y="3022429"/>
              <a:ext cx="0" cy="171268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1210864" y="1203951"/>
            <a:ext cx="2051384" cy="15004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accent1"/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Gestión y comercialización de activos inmobiliarios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ms-MY" sz="800" dirty="0">
                <a:ea typeface="Open Sans" panose="020B0606030504020204" pitchFamily="34" charset="0"/>
                <a:cs typeface="Lato Medium" panose="020F0602020204030203" pitchFamily="34" charset="0"/>
              </a:rPr>
              <a:t>Nuestra oferta de servicios va desde el mantenimiento de los activos hasta la gestión de la promoción inmobiliaria.</a:t>
            </a:r>
            <a:r>
              <a:rPr lang="es-ES" sz="800" dirty="0"/>
              <a:t> Comercializamos más de 15.000 inmuebles al año a través de nuestro portal inmobiliario haya.es y una amplia red comercial distribuida por todo el territorio nacional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294" y="3276750"/>
            <a:ext cx="1460797" cy="11310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tx2"/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Gestión integral del crédito secured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ms-MY" sz="800" dirty="0">
                <a:ea typeface="Open Sans" panose="020B0606030504020204" pitchFamily="34" charset="0"/>
                <a:cs typeface="Lato Medium" panose="020F0602020204030203" pitchFamily="34" charset="0"/>
              </a:rPr>
              <a:t>Gestión integral del crédito PL y NPL, buscando soluciones amistosas y dando cobertura al ciclo judicial completo.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959867" y="3276750"/>
            <a:ext cx="1685047" cy="12541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accent2"/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Gestión de carteras patrimoniales (alquileres)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ms-MY" sz="800" dirty="0">
                <a:ea typeface="Open Sans" panose="020B0606030504020204" pitchFamily="34" charset="0"/>
                <a:cs typeface="Lato Medium" panose="020F0602020204030203" pitchFamily="34" charset="0"/>
              </a:rPr>
              <a:t>Gestionamos de manera integral el patrimonio inmobiliario, maximizando su explotación en régimen de alquiler y, con ello, la rentabilidad para nuestros clientes. 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29805" y="3270370"/>
            <a:ext cx="1302681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accent4"/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Haya Titulización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ms-MY" sz="800" dirty="0">
                <a:ea typeface="Open Sans" panose="020B0606030504020204" pitchFamily="34" charset="0"/>
                <a:cs typeface="Lato Medium" panose="020F0602020204030203" pitchFamily="34" charset="0"/>
              </a:rPr>
              <a:t>Haya Titullización es la gestora de referencia en volumen emitido. 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72072" y="1642805"/>
            <a:ext cx="2040558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accent3"/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Advisory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ms-MY" sz="800" dirty="0">
                <a:ea typeface="Open Sans" panose="020B0606030504020204" pitchFamily="34" charset="0"/>
                <a:cs typeface="Lato Medium" panose="020F0602020204030203" pitchFamily="34" charset="0"/>
              </a:rPr>
              <a:t>Contamos con un equipo de Advisory experto en valoraciones de activos y carteras, ofreciendo soporte a cada cliente para ayudarle en la toma de decisiones. 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30" name="CuadroTexto 10"/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1</a:t>
            </a:r>
          </a:p>
        </p:txBody>
      </p:sp>
      <p:sp>
        <p:nvSpPr>
          <p:cNvPr id="87" name="Rounded Rectangle 33"/>
          <p:cNvSpPr/>
          <p:nvPr/>
        </p:nvSpPr>
        <p:spPr>
          <a:xfrm>
            <a:off x="1984125" y="2706720"/>
            <a:ext cx="452336" cy="4523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88" name="Rounded Rectangle 35"/>
          <p:cNvSpPr/>
          <p:nvPr/>
        </p:nvSpPr>
        <p:spPr>
          <a:xfrm>
            <a:off x="5101734" y="2704089"/>
            <a:ext cx="452336" cy="45233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58" name="Group 259">
            <a:extLst>
              <a:ext uri="{FF2B5EF4-FFF2-40B4-BE49-F238E27FC236}">
                <a16:creationId xmlns:a16="http://schemas.microsoft.com/office/drawing/2014/main" id="{47BA2DA9-BCF9-4579-AF12-D5F669B83332}"/>
              </a:ext>
            </a:extLst>
          </p:cNvPr>
          <p:cNvGrpSpPr/>
          <p:nvPr/>
        </p:nvGrpSpPr>
        <p:grpSpPr>
          <a:xfrm>
            <a:off x="477748" y="1375671"/>
            <a:ext cx="421107" cy="421107"/>
            <a:chOff x="8705624" y="5194988"/>
            <a:chExt cx="863600" cy="863600"/>
          </a:xfrm>
        </p:grpSpPr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id="{52EBCE17-6195-4BBA-885E-1444AAF3A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5624" y="5194988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60" name="Freeform 81">
              <a:extLst>
                <a:ext uri="{FF2B5EF4-FFF2-40B4-BE49-F238E27FC236}">
                  <a16:creationId xmlns:a16="http://schemas.microsoft.com/office/drawing/2014/main" id="{24B5661D-0EF5-41E4-869D-F585E0AD6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8999" y="5496613"/>
              <a:ext cx="196850" cy="260350"/>
            </a:xfrm>
            <a:custGeom>
              <a:avLst/>
              <a:gdLst>
                <a:gd name="T0" fmla="*/ 48 w 124"/>
                <a:gd name="T1" fmla="*/ 120 h 164"/>
                <a:gd name="T2" fmla="*/ 60 w 124"/>
                <a:gd name="T3" fmla="*/ 140 h 164"/>
                <a:gd name="T4" fmla="*/ 70 w 124"/>
                <a:gd name="T5" fmla="*/ 142 h 164"/>
                <a:gd name="T6" fmla="*/ 86 w 124"/>
                <a:gd name="T7" fmla="*/ 138 h 164"/>
                <a:gd name="T8" fmla="*/ 98 w 124"/>
                <a:gd name="T9" fmla="*/ 120 h 164"/>
                <a:gd name="T10" fmla="*/ 104 w 124"/>
                <a:gd name="T11" fmla="*/ 108 h 164"/>
                <a:gd name="T12" fmla="*/ 116 w 124"/>
                <a:gd name="T13" fmla="*/ 108 h 164"/>
                <a:gd name="T14" fmla="*/ 124 w 124"/>
                <a:gd name="T15" fmla="*/ 114 h 164"/>
                <a:gd name="T16" fmla="*/ 124 w 124"/>
                <a:gd name="T17" fmla="*/ 128 h 164"/>
                <a:gd name="T18" fmla="*/ 108 w 124"/>
                <a:gd name="T19" fmla="*/ 150 h 164"/>
                <a:gd name="T20" fmla="*/ 92 w 124"/>
                <a:gd name="T21" fmla="*/ 160 h 164"/>
                <a:gd name="T22" fmla="*/ 70 w 124"/>
                <a:gd name="T23" fmla="*/ 164 h 164"/>
                <a:gd name="T24" fmla="*/ 42 w 124"/>
                <a:gd name="T25" fmla="*/ 156 h 164"/>
                <a:gd name="T26" fmla="*/ 26 w 124"/>
                <a:gd name="T27" fmla="*/ 140 h 164"/>
                <a:gd name="T28" fmla="*/ 16 w 124"/>
                <a:gd name="T29" fmla="*/ 102 h 164"/>
                <a:gd name="T30" fmla="*/ 0 w 124"/>
                <a:gd name="T31" fmla="*/ 102 h 164"/>
                <a:gd name="T32" fmla="*/ 2 w 124"/>
                <a:gd name="T33" fmla="*/ 92 h 164"/>
                <a:gd name="T34" fmla="*/ 14 w 124"/>
                <a:gd name="T35" fmla="*/ 88 h 164"/>
                <a:gd name="T36" fmla="*/ 14 w 124"/>
                <a:gd name="T37" fmla="*/ 70 h 164"/>
                <a:gd name="T38" fmla="*/ 0 w 124"/>
                <a:gd name="T39" fmla="*/ 70 h 164"/>
                <a:gd name="T40" fmla="*/ 2 w 124"/>
                <a:gd name="T41" fmla="*/ 62 h 164"/>
                <a:gd name="T42" fmla="*/ 16 w 124"/>
                <a:gd name="T43" fmla="*/ 56 h 164"/>
                <a:gd name="T44" fmla="*/ 22 w 124"/>
                <a:gd name="T45" fmla="*/ 32 h 164"/>
                <a:gd name="T46" fmla="*/ 40 w 124"/>
                <a:gd name="T47" fmla="*/ 8 h 164"/>
                <a:gd name="T48" fmla="*/ 70 w 124"/>
                <a:gd name="T49" fmla="*/ 0 h 164"/>
                <a:gd name="T50" fmla="*/ 88 w 124"/>
                <a:gd name="T51" fmla="*/ 2 h 164"/>
                <a:gd name="T52" fmla="*/ 106 w 124"/>
                <a:gd name="T53" fmla="*/ 10 h 164"/>
                <a:gd name="T54" fmla="*/ 120 w 124"/>
                <a:gd name="T55" fmla="*/ 30 h 164"/>
                <a:gd name="T56" fmla="*/ 120 w 124"/>
                <a:gd name="T57" fmla="*/ 42 h 164"/>
                <a:gd name="T58" fmla="*/ 112 w 124"/>
                <a:gd name="T59" fmla="*/ 48 h 164"/>
                <a:gd name="T60" fmla="*/ 104 w 124"/>
                <a:gd name="T61" fmla="*/ 50 h 164"/>
                <a:gd name="T62" fmla="*/ 94 w 124"/>
                <a:gd name="T63" fmla="*/ 38 h 164"/>
                <a:gd name="T64" fmla="*/ 88 w 124"/>
                <a:gd name="T65" fmla="*/ 26 h 164"/>
                <a:gd name="T66" fmla="*/ 72 w 124"/>
                <a:gd name="T67" fmla="*/ 22 h 164"/>
                <a:gd name="T68" fmla="*/ 58 w 124"/>
                <a:gd name="T69" fmla="*/ 26 h 164"/>
                <a:gd name="T70" fmla="*/ 48 w 124"/>
                <a:gd name="T71" fmla="*/ 42 h 164"/>
                <a:gd name="T72" fmla="*/ 80 w 124"/>
                <a:gd name="T73" fmla="*/ 56 h 164"/>
                <a:gd name="T74" fmla="*/ 82 w 124"/>
                <a:gd name="T75" fmla="*/ 60 h 164"/>
                <a:gd name="T76" fmla="*/ 78 w 124"/>
                <a:gd name="T77" fmla="*/ 70 h 164"/>
                <a:gd name="T78" fmla="*/ 44 w 124"/>
                <a:gd name="T79" fmla="*/ 82 h 164"/>
                <a:gd name="T80" fmla="*/ 80 w 124"/>
                <a:gd name="T81" fmla="*/ 88 h 164"/>
                <a:gd name="T82" fmla="*/ 82 w 124"/>
                <a:gd name="T83" fmla="*/ 92 h 164"/>
                <a:gd name="T84" fmla="*/ 78 w 124"/>
                <a:gd name="T85" fmla="*/ 10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4" h="164">
                  <a:moveTo>
                    <a:pt x="46" y="102"/>
                  </a:moveTo>
                  <a:lnTo>
                    <a:pt x="46" y="102"/>
                  </a:lnTo>
                  <a:lnTo>
                    <a:pt x="48" y="120"/>
                  </a:lnTo>
                  <a:lnTo>
                    <a:pt x="54" y="132"/>
                  </a:lnTo>
                  <a:lnTo>
                    <a:pt x="56" y="136"/>
                  </a:lnTo>
                  <a:lnTo>
                    <a:pt x="60" y="140"/>
                  </a:lnTo>
                  <a:lnTo>
                    <a:pt x="66" y="142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8" y="140"/>
                  </a:lnTo>
                  <a:lnTo>
                    <a:pt x="86" y="138"/>
                  </a:lnTo>
                  <a:lnTo>
                    <a:pt x="86" y="138"/>
                  </a:lnTo>
                  <a:lnTo>
                    <a:pt x="92" y="132"/>
                  </a:lnTo>
                  <a:lnTo>
                    <a:pt x="98" y="120"/>
                  </a:lnTo>
                  <a:lnTo>
                    <a:pt x="98" y="120"/>
                  </a:lnTo>
                  <a:lnTo>
                    <a:pt x="102" y="112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110" y="106"/>
                  </a:lnTo>
                  <a:lnTo>
                    <a:pt x="110" y="106"/>
                  </a:lnTo>
                  <a:lnTo>
                    <a:pt x="116" y="108"/>
                  </a:lnTo>
                  <a:lnTo>
                    <a:pt x="120" y="110"/>
                  </a:lnTo>
                  <a:lnTo>
                    <a:pt x="120" y="110"/>
                  </a:lnTo>
                  <a:lnTo>
                    <a:pt x="124" y="114"/>
                  </a:lnTo>
                  <a:lnTo>
                    <a:pt x="124" y="120"/>
                  </a:lnTo>
                  <a:lnTo>
                    <a:pt x="124" y="120"/>
                  </a:lnTo>
                  <a:lnTo>
                    <a:pt x="124" y="128"/>
                  </a:lnTo>
                  <a:lnTo>
                    <a:pt x="120" y="136"/>
                  </a:lnTo>
                  <a:lnTo>
                    <a:pt x="116" y="144"/>
                  </a:lnTo>
                  <a:lnTo>
                    <a:pt x="108" y="150"/>
                  </a:lnTo>
                  <a:lnTo>
                    <a:pt x="108" y="150"/>
                  </a:lnTo>
                  <a:lnTo>
                    <a:pt x="100" y="156"/>
                  </a:lnTo>
                  <a:lnTo>
                    <a:pt x="92" y="160"/>
                  </a:lnTo>
                  <a:lnTo>
                    <a:pt x="82" y="164"/>
                  </a:lnTo>
                  <a:lnTo>
                    <a:pt x="70" y="164"/>
                  </a:lnTo>
                  <a:lnTo>
                    <a:pt x="70" y="164"/>
                  </a:lnTo>
                  <a:lnTo>
                    <a:pt x="60" y="164"/>
                  </a:lnTo>
                  <a:lnTo>
                    <a:pt x="50" y="160"/>
                  </a:lnTo>
                  <a:lnTo>
                    <a:pt x="42" y="156"/>
                  </a:lnTo>
                  <a:lnTo>
                    <a:pt x="34" y="148"/>
                  </a:lnTo>
                  <a:lnTo>
                    <a:pt x="34" y="148"/>
                  </a:lnTo>
                  <a:lnTo>
                    <a:pt x="26" y="140"/>
                  </a:lnTo>
                  <a:lnTo>
                    <a:pt x="22" y="130"/>
                  </a:lnTo>
                  <a:lnTo>
                    <a:pt x="18" y="118"/>
                  </a:lnTo>
                  <a:lnTo>
                    <a:pt x="16" y="102"/>
                  </a:lnTo>
                  <a:lnTo>
                    <a:pt x="2" y="102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2" y="92"/>
                  </a:lnTo>
                  <a:lnTo>
                    <a:pt x="2" y="92"/>
                  </a:lnTo>
                  <a:lnTo>
                    <a:pt x="6" y="88"/>
                  </a:lnTo>
                  <a:lnTo>
                    <a:pt x="14" y="88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14" y="70"/>
                  </a:lnTo>
                  <a:lnTo>
                    <a:pt x="2" y="70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6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8" y="44"/>
                  </a:lnTo>
                  <a:lnTo>
                    <a:pt x="22" y="32"/>
                  </a:lnTo>
                  <a:lnTo>
                    <a:pt x="26" y="22"/>
                  </a:lnTo>
                  <a:lnTo>
                    <a:pt x="32" y="14"/>
                  </a:lnTo>
                  <a:lnTo>
                    <a:pt x="40" y="8"/>
                  </a:lnTo>
                  <a:lnTo>
                    <a:pt x="48" y="4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80" y="0"/>
                  </a:lnTo>
                  <a:lnTo>
                    <a:pt x="88" y="2"/>
                  </a:lnTo>
                  <a:lnTo>
                    <a:pt x="98" y="6"/>
                  </a:lnTo>
                  <a:lnTo>
                    <a:pt x="106" y="10"/>
                  </a:lnTo>
                  <a:lnTo>
                    <a:pt x="106" y="10"/>
                  </a:lnTo>
                  <a:lnTo>
                    <a:pt x="112" y="16"/>
                  </a:lnTo>
                  <a:lnTo>
                    <a:pt x="116" y="22"/>
                  </a:lnTo>
                  <a:lnTo>
                    <a:pt x="120" y="30"/>
                  </a:lnTo>
                  <a:lnTo>
                    <a:pt x="120" y="36"/>
                  </a:lnTo>
                  <a:lnTo>
                    <a:pt x="120" y="36"/>
                  </a:lnTo>
                  <a:lnTo>
                    <a:pt x="120" y="4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12" y="48"/>
                  </a:lnTo>
                  <a:lnTo>
                    <a:pt x="108" y="50"/>
                  </a:lnTo>
                  <a:lnTo>
                    <a:pt x="108" y="50"/>
                  </a:lnTo>
                  <a:lnTo>
                    <a:pt x="104" y="50"/>
                  </a:lnTo>
                  <a:lnTo>
                    <a:pt x="100" y="46"/>
                  </a:lnTo>
                  <a:lnTo>
                    <a:pt x="100" y="46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2" y="32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82" y="24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62" y="24"/>
                  </a:lnTo>
                  <a:lnTo>
                    <a:pt x="58" y="26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48" y="42"/>
                  </a:lnTo>
                  <a:lnTo>
                    <a:pt x="46" y="56"/>
                  </a:lnTo>
                  <a:lnTo>
                    <a:pt x="80" y="56"/>
                  </a:lnTo>
                  <a:lnTo>
                    <a:pt x="80" y="56"/>
                  </a:lnTo>
                  <a:lnTo>
                    <a:pt x="82" y="58"/>
                  </a:lnTo>
                  <a:lnTo>
                    <a:pt x="82" y="60"/>
                  </a:lnTo>
                  <a:lnTo>
                    <a:pt x="82" y="60"/>
                  </a:lnTo>
                  <a:lnTo>
                    <a:pt x="80" y="66"/>
                  </a:lnTo>
                  <a:lnTo>
                    <a:pt x="80" y="66"/>
                  </a:lnTo>
                  <a:lnTo>
                    <a:pt x="78" y="70"/>
                  </a:lnTo>
                  <a:lnTo>
                    <a:pt x="44" y="70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44" y="88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82" y="90"/>
                  </a:lnTo>
                  <a:lnTo>
                    <a:pt x="82" y="92"/>
                  </a:lnTo>
                  <a:lnTo>
                    <a:pt x="82" y="92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78" y="102"/>
                  </a:lnTo>
                  <a:lnTo>
                    <a:pt x="46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61" name="Group 406">
            <a:extLst>
              <a:ext uri="{FF2B5EF4-FFF2-40B4-BE49-F238E27FC236}">
                <a16:creationId xmlns:a16="http://schemas.microsoft.com/office/drawing/2014/main" id="{9E27BA14-7EF3-463C-8146-24032E3637B2}"/>
              </a:ext>
            </a:extLst>
          </p:cNvPr>
          <p:cNvGrpSpPr/>
          <p:nvPr/>
        </p:nvGrpSpPr>
        <p:grpSpPr>
          <a:xfrm>
            <a:off x="1992864" y="3576931"/>
            <a:ext cx="421107" cy="421107"/>
            <a:chOff x="4394200" y="2997200"/>
            <a:chExt cx="863600" cy="863600"/>
          </a:xfrm>
          <a:solidFill>
            <a:schemeClr val="accent1"/>
          </a:solidFill>
        </p:grpSpPr>
        <p:sp>
          <p:nvSpPr>
            <p:cNvPr id="89" name="Freeform 76">
              <a:extLst>
                <a:ext uri="{FF2B5EF4-FFF2-40B4-BE49-F238E27FC236}">
                  <a16:creationId xmlns:a16="http://schemas.microsoft.com/office/drawing/2014/main" id="{CDAD73EC-688E-4EFC-8A99-88FE93260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200" y="299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0" name="Rectangle 96">
              <a:extLst>
                <a:ext uri="{FF2B5EF4-FFF2-40B4-BE49-F238E27FC236}">
                  <a16:creationId xmlns:a16="http://schemas.microsoft.com/office/drawing/2014/main" id="{67CA9E23-46FB-46A7-A00A-50A39DDAF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25" y="3416300"/>
              <a:ext cx="285750" cy="21590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1" name="Freeform 97">
              <a:extLst>
                <a:ext uri="{FF2B5EF4-FFF2-40B4-BE49-F238E27FC236}">
                  <a16:creationId xmlns:a16="http://schemas.microsoft.com/office/drawing/2014/main" id="{12A21888-7AA4-464F-B304-2721F76F7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975" y="3225800"/>
              <a:ext cx="400050" cy="190500"/>
            </a:xfrm>
            <a:custGeom>
              <a:avLst/>
              <a:gdLst>
                <a:gd name="T0" fmla="*/ 252 w 252"/>
                <a:gd name="T1" fmla="*/ 120 h 120"/>
                <a:gd name="T2" fmla="*/ 0 w 252"/>
                <a:gd name="T3" fmla="*/ 120 h 120"/>
                <a:gd name="T4" fmla="*/ 126 w 252"/>
                <a:gd name="T5" fmla="*/ 0 h 120"/>
                <a:gd name="T6" fmla="*/ 252 w 252"/>
                <a:gd name="T7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" h="120">
                  <a:moveTo>
                    <a:pt x="252" y="120"/>
                  </a:moveTo>
                  <a:lnTo>
                    <a:pt x="0" y="120"/>
                  </a:lnTo>
                  <a:lnTo>
                    <a:pt x="126" y="0"/>
                  </a:lnTo>
                  <a:lnTo>
                    <a:pt x="252" y="120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2" name="Rectangle 98">
              <a:extLst>
                <a:ext uri="{FF2B5EF4-FFF2-40B4-BE49-F238E27FC236}">
                  <a16:creationId xmlns:a16="http://schemas.microsoft.com/office/drawing/2014/main" id="{F33544CC-0750-472C-9197-65327ABE2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200" y="3495675"/>
              <a:ext cx="101600" cy="1365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3" name="Line 99">
              <a:extLst>
                <a:ext uri="{FF2B5EF4-FFF2-40B4-BE49-F238E27FC236}">
                  <a16:creationId xmlns:a16="http://schemas.microsoft.com/office/drawing/2014/main" id="{72CD97ED-AFBF-4965-A4E6-5CED2C673F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8875" y="3279775"/>
              <a:ext cx="0" cy="79375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94" name="Group 418">
            <a:extLst>
              <a:ext uri="{FF2B5EF4-FFF2-40B4-BE49-F238E27FC236}">
                <a16:creationId xmlns:a16="http://schemas.microsoft.com/office/drawing/2014/main" id="{5290DD9E-686B-46AC-85A8-9E9E1F182C85}"/>
              </a:ext>
            </a:extLst>
          </p:cNvPr>
          <p:cNvGrpSpPr/>
          <p:nvPr/>
        </p:nvGrpSpPr>
        <p:grpSpPr>
          <a:xfrm>
            <a:off x="3528597" y="1393913"/>
            <a:ext cx="421107" cy="421107"/>
            <a:chOff x="3124200" y="4267200"/>
            <a:chExt cx="863600" cy="863600"/>
          </a:xfrm>
          <a:solidFill>
            <a:schemeClr val="accent1"/>
          </a:solidFill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1FE4B6EE-9A2D-46F4-BACE-DE561BD56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200" y="426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6" name="Freeform 104">
              <a:extLst>
                <a:ext uri="{FF2B5EF4-FFF2-40B4-BE49-F238E27FC236}">
                  <a16:creationId xmlns:a16="http://schemas.microsoft.com/office/drawing/2014/main" id="{E7A5074D-7280-4523-9A95-3E8CCFD74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125" y="4568825"/>
              <a:ext cx="260350" cy="260350"/>
            </a:xfrm>
            <a:custGeom>
              <a:avLst/>
              <a:gdLst>
                <a:gd name="T0" fmla="*/ 164 w 164"/>
                <a:gd name="T1" fmla="*/ 82 h 164"/>
                <a:gd name="T2" fmla="*/ 164 w 164"/>
                <a:gd name="T3" fmla="*/ 82 h 164"/>
                <a:gd name="T4" fmla="*/ 162 w 164"/>
                <a:gd name="T5" fmla="*/ 98 h 164"/>
                <a:gd name="T6" fmla="*/ 158 w 164"/>
                <a:gd name="T7" fmla="*/ 114 h 164"/>
                <a:gd name="T8" fmla="*/ 150 w 164"/>
                <a:gd name="T9" fmla="*/ 128 h 164"/>
                <a:gd name="T10" fmla="*/ 140 w 164"/>
                <a:gd name="T11" fmla="*/ 140 h 164"/>
                <a:gd name="T12" fmla="*/ 128 w 164"/>
                <a:gd name="T13" fmla="*/ 150 h 164"/>
                <a:gd name="T14" fmla="*/ 114 w 164"/>
                <a:gd name="T15" fmla="*/ 158 h 164"/>
                <a:gd name="T16" fmla="*/ 98 w 164"/>
                <a:gd name="T17" fmla="*/ 162 h 164"/>
                <a:gd name="T18" fmla="*/ 82 w 164"/>
                <a:gd name="T19" fmla="*/ 164 h 164"/>
                <a:gd name="T20" fmla="*/ 82 w 164"/>
                <a:gd name="T21" fmla="*/ 164 h 164"/>
                <a:gd name="T22" fmla="*/ 66 w 164"/>
                <a:gd name="T23" fmla="*/ 162 h 164"/>
                <a:gd name="T24" fmla="*/ 50 w 164"/>
                <a:gd name="T25" fmla="*/ 158 h 164"/>
                <a:gd name="T26" fmla="*/ 36 w 164"/>
                <a:gd name="T27" fmla="*/ 150 h 164"/>
                <a:gd name="T28" fmla="*/ 24 w 164"/>
                <a:gd name="T29" fmla="*/ 140 h 164"/>
                <a:gd name="T30" fmla="*/ 14 w 164"/>
                <a:gd name="T31" fmla="*/ 128 h 164"/>
                <a:gd name="T32" fmla="*/ 8 w 164"/>
                <a:gd name="T33" fmla="*/ 114 h 164"/>
                <a:gd name="T34" fmla="*/ 2 w 164"/>
                <a:gd name="T35" fmla="*/ 98 h 164"/>
                <a:gd name="T36" fmla="*/ 0 w 164"/>
                <a:gd name="T37" fmla="*/ 82 h 164"/>
                <a:gd name="T38" fmla="*/ 0 w 164"/>
                <a:gd name="T39" fmla="*/ 82 h 164"/>
                <a:gd name="T40" fmla="*/ 2 w 164"/>
                <a:gd name="T41" fmla="*/ 66 h 164"/>
                <a:gd name="T42" fmla="*/ 8 w 164"/>
                <a:gd name="T43" fmla="*/ 50 h 164"/>
                <a:gd name="T44" fmla="*/ 14 w 164"/>
                <a:gd name="T45" fmla="*/ 36 h 164"/>
                <a:gd name="T46" fmla="*/ 24 w 164"/>
                <a:gd name="T47" fmla="*/ 24 h 164"/>
                <a:gd name="T48" fmla="*/ 36 w 164"/>
                <a:gd name="T49" fmla="*/ 14 h 164"/>
                <a:gd name="T50" fmla="*/ 50 w 164"/>
                <a:gd name="T51" fmla="*/ 6 h 164"/>
                <a:gd name="T52" fmla="*/ 66 w 164"/>
                <a:gd name="T53" fmla="*/ 2 h 164"/>
                <a:gd name="T54" fmla="*/ 82 w 164"/>
                <a:gd name="T55" fmla="*/ 0 h 164"/>
                <a:gd name="T56" fmla="*/ 82 w 164"/>
                <a:gd name="T57" fmla="*/ 0 h 164"/>
                <a:gd name="T58" fmla="*/ 98 w 164"/>
                <a:gd name="T59" fmla="*/ 2 h 164"/>
                <a:gd name="T60" fmla="*/ 114 w 164"/>
                <a:gd name="T61" fmla="*/ 6 h 164"/>
                <a:gd name="T62" fmla="*/ 128 w 164"/>
                <a:gd name="T63" fmla="*/ 14 h 164"/>
                <a:gd name="T64" fmla="*/ 140 w 164"/>
                <a:gd name="T65" fmla="*/ 24 h 164"/>
                <a:gd name="T66" fmla="*/ 150 w 164"/>
                <a:gd name="T67" fmla="*/ 36 h 164"/>
                <a:gd name="T68" fmla="*/ 158 w 164"/>
                <a:gd name="T69" fmla="*/ 50 h 164"/>
                <a:gd name="T70" fmla="*/ 162 w 164"/>
                <a:gd name="T71" fmla="*/ 66 h 164"/>
                <a:gd name="T72" fmla="*/ 164 w 164"/>
                <a:gd name="T73" fmla="*/ 82 h 164"/>
                <a:gd name="T74" fmla="*/ 164 w 164"/>
                <a:gd name="T75" fmla="*/ 8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4" h="164">
                  <a:moveTo>
                    <a:pt x="164" y="82"/>
                  </a:moveTo>
                  <a:lnTo>
                    <a:pt x="164" y="82"/>
                  </a:lnTo>
                  <a:lnTo>
                    <a:pt x="162" y="98"/>
                  </a:lnTo>
                  <a:lnTo>
                    <a:pt x="158" y="114"/>
                  </a:lnTo>
                  <a:lnTo>
                    <a:pt x="150" y="128"/>
                  </a:lnTo>
                  <a:lnTo>
                    <a:pt x="140" y="140"/>
                  </a:lnTo>
                  <a:lnTo>
                    <a:pt x="128" y="150"/>
                  </a:lnTo>
                  <a:lnTo>
                    <a:pt x="114" y="158"/>
                  </a:lnTo>
                  <a:lnTo>
                    <a:pt x="98" y="162"/>
                  </a:lnTo>
                  <a:lnTo>
                    <a:pt x="82" y="164"/>
                  </a:lnTo>
                  <a:lnTo>
                    <a:pt x="82" y="164"/>
                  </a:lnTo>
                  <a:lnTo>
                    <a:pt x="66" y="162"/>
                  </a:lnTo>
                  <a:lnTo>
                    <a:pt x="50" y="158"/>
                  </a:lnTo>
                  <a:lnTo>
                    <a:pt x="36" y="150"/>
                  </a:lnTo>
                  <a:lnTo>
                    <a:pt x="24" y="140"/>
                  </a:lnTo>
                  <a:lnTo>
                    <a:pt x="14" y="128"/>
                  </a:lnTo>
                  <a:lnTo>
                    <a:pt x="8" y="114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66"/>
                  </a:lnTo>
                  <a:lnTo>
                    <a:pt x="8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6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98" y="2"/>
                  </a:lnTo>
                  <a:lnTo>
                    <a:pt x="114" y="6"/>
                  </a:lnTo>
                  <a:lnTo>
                    <a:pt x="128" y="14"/>
                  </a:lnTo>
                  <a:lnTo>
                    <a:pt x="140" y="24"/>
                  </a:lnTo>
                  <a:lnTo>
                    <a:pt x="150" y="36"/>
                  </a:lnTo>
                  <a:lnTo>
                    <a:pt x="158" y="50"/>
                  </a:lnTo>
                  <a:lnTo>
                    <a:pt x="162" y="66"/>
                  </a:lnTo>
                  <a:lnTo>
                    <a:pt x="164" y="82"/>
                  </a:lnTo>
                  <a:lnTo>
                    <a:pt x="164" y="8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7" name="Freeform 105">
              <a:extLst>
                <a:ext uri="{FF2B5EF4-FFF2-40B4-BE49-F238E27FC236}">
                  <a16:creationId xmlns:a16="http://schemas.microsoft.com/office/drawing/2014/main" id="{5B3ECAFC-345F-4A6F-BF2B-115F39DCA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5" y="4664075"/>
              <a:ext cx="69850" cy="69850"/>
            </a:xfrm>
            <a:custGeom>
              <a:avLst/>
              <a:gdLst>
                <a:gd name="T0" fmla="*/ 44 w 44"/>
                <a:gd name="T1" fmla="*/ 22 h 44"/>
                <a:gd name="T2" fmla="*/ 44 w 44"/>
                <a:gd name="T3" fmla="*/ 22 h 44"/>
                <a:gd name="T4" fmla="*/ 42 w 44"/>
                <a:gd name="T5" fmla="*/ 30 h 44"/>
                <a:gd name="T6" fmla="*/ 38 w 44"/>
                <a:gd name="T7" fmla="*/ 38 h 44"/>
                <a:gd name="T8" fmla="*/ 30 w 44"/>
                <a:gd name="T9" fmla="*/ 42 h 44"/>
                <a:gd name="T10" fmla="*/ 22 w 44"/>
                <a:gd name="T11" fmla="*/ 44 h 44"/>
                <a:gd name="T12" fmla="*/ 22 w 44"/>
                <a:gd name="T13" fmla="*/ 44 h 44"/>
                <a:gd name="T14" fmla="*/ 12 w 44"/>
                <a:gd name="T15" fmla="*/ 42 h 44"/>
                <a:gd name="T16" fmla="*/ 6 w 44"/>
                <a:gd name="T17" fmla="*/ 38 h 44"/>
                <a:gd name="T18" fmla="*/ 2 w 44"/>
                <a:gd name="T19" fmla="*/ 30 h 44"/>
                <a:gd name="T20" fmla="*/ 0 w 44"/>
                <a:gd name="T21" fmla="*/ 22 h 44"/>
                <a:gd name="T22" fmla="*/ 0 w 44"/>
                <a:gd name="T23" fmla="*/ 22 h 44"/>
                <a:gd name="T24" fmla="*/ 2 w 44"/>
                <a:gd name="T25" fmla="*/ 14 h 44"/>
                <a:gd name="T26" fmla="*/ 6 w 44"/>
                <a:gd name="T27" fmla="*/ 6 h 44"/>
                <a:gd name="T28" fmla="*/ 12 w 44"/>
                <a:gd name="T29" fmla="*/ 2 h 44"/>
                <a:gd name="T30" fmla="*/ 22 w 44"/>
                <a:gd name="T31" fmla="*/ 0 h 44"/>
                <a:gd name="T32" fmla="*/ 22 w 44"/>
                <a:gd name="T33" fmla="*/ 0 h 44"/>
                <a:gd name="T34" fmla="*/ 30 w 44"/>
                <a:gd name="T35" fmla="*/ 2 h 44"/>
                <a:gd name="T36" fmla="*/ 38 w 44"/>
                <a:gd name="T37" fmla="*/ 6 h 44"/>
                <a:gd name="T38" fmla="*/ 42 w 44"/>
                <a:gd name="T39" fmla="*/ 14 h 44"/>
                <a:gd name="T40" fmla="*/ 44 w 44"/>
                <a:gd name="T41" fmla="*/ 22 h 44"/>
                <a:gd name="T42" fmla="*/ 44 w 44"/>
                <a:gd name="T4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44">
                  <a:moveTo>
                    <a:pt x="44" y="22"/>
                  </a:moveTo>
                  <a:lnTo>
                    <a:pt x="44" y="22"/>
                  </a:lnTo>
                  <a:lnTo>
                    <a:pt x="42" y="30"/>
                  </a:lnTo>
                  <a:lnTo>
                    <a:pt x="38" y="38"/>
                  </a:lnTo>
                  <a:lnTo>
                    <a:pt x="30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8" y="6"/>
                  </a:lnTo>
                  <a:lnTo>
                    <a:pt x="42" y="14"/>
                  </a:lnTo>
                  <a:lnTo>
                    <a:pt x="44" y="22"/>
                  </a:lnTo>
                  <a:lnTo>
                    <a:pt x="44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8" name="Line 106">
              <a:extLst>
                <a:ext uri="{FF2B5EF4-FFF2-40B4-BE49-F238E27FC236}">
                  <a16:creationId xmlns:a16="http://schemas.microsoft.com/office/drawing/2014/main" id="{4112F70A-F29C-4606-8B64-CCC13FB937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3775" y="4645025"/>
              <a:ext cx="244475" cy="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99" name="Freeform 107">
              <a:extLst>
                <a:ext uri="{FF2B5EF4-FFF2-40B4-BE49-F238E27FC236}">
                  <a16:creationId xmlns:a16="http://schemas.microsoft.com/office/drawing/2014/main" id="{57B8AD6E-A25D-4C86-BFC9-435809A73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3300" y="4645025"/>
              <a:ext cx="282575" cy="107950"/>
            </a:xfrm>
            <a:custGeom>
              <a:avLst/>
              <a:gdLst>
                <a:gd name="T0" fmla="*/ 148 w 178"/>
                <a:gd name="T1" fmla="*/ 0 h 68"/>
                <a:gd name="T2" fmla="*/ 148 w 178"/>
                <a:gd name="T3" fmla="*/ 0 h 68"/>
                <a:gd name="T4" fmla="*/ 160 w 178"/>
                <a:gd name="T5" fmla="*/ 2 h 68"/>
                <a:gd name="T6" fmla="*/ 168 w 178"/>
                <a:gd name="T7" fmla="*/ 10 h 68"/>
                <a:gd name="T8" fmla="*/ 174 w 178"/>
                <a:gd name="T9" fmla="*/ 18 h 68"/>
                <a:gd name="T10" fmla="*/ 178 w 178"/>
                <a:gd name="T11" fmla="*/ 30 h 68"/>
                <a:gd name="T12" fmla="*/ 178 w 178"/>
                <a:gd name="T13" fmla="*/ 30 h 68"/>
                <a:gd name="T14" fmla="*/ 174 w 178"/>
                <a:gd name="T15" fmla="*/ 40 h 68"/>
                <a:gd name="T16" fmla="*/ 168 w 178"/>
                <a:gd name="T17" fmla="*/ 50 h 68"/>
                <a:gd name="T18" fmla="*/ 160 w 178"/>
                <a:gd name="T19" fmla="*/ 56 h 68"/>
                <a:gd name="T20" fmla="*/ 148 w 178"/>
                <a:gd name="T21" fmla="*/ 58 h 68"/>
                <a:gd name="T22" fmla="*/ 148 w 178"/>
                <a:gd name="T23" fmla="*/ 58 h 68"/>
                <a:gd name="T24" fmla="*/ 140 w 178"/>
                <a:gd name="T25" fmla="*/ 56 h 68"/>
                <a:gd name="T26" fmla="*/ 134 w 178"/>
                <a:gd name="T27" fmla="*/ 54 h 68"/>
                <a:gd name="T28" fmla="*/ 128 w 178"/>
                <a:gd name="T29" fmla="*/ 48 h 68"/>
                <a:gd name="T30" fmla="*/ 122 w 178"/>
                <a:gd name="T31" fmla="*/ 42 h 68"/>
                <a:gd name="T32" fmla="*/ 96 w 178"/>
                <a:gd name="T33" fmla="*/ 68 h 68"/>
                <a:gd name="T34" fmla="*/ 60 w 178"/>
                <a:gd name="T35" fmla="*/ 40 h 68"/>
                <a:gd name="T36" fmla="*/ 42 w 178"/>
                <a:gd name="T37" fmla="*/ 58 h 68"/>
                <a:gd name="T38" fmla="*/ 0 w 178"/>
                <a:gd name="T3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8" h="68">
                  <a:moveTo>
                    <a:pt x="148" y="0"/>
                  </a:moveTo>
                  <a:lnTo>
                    <a:pt x="148" y="0"/>
                  </a:lnTo>
                  <a:lnTo>
                    <a:pt x="160" y="2"/>
                  </a:lnTo>
                  <a:lnTo>
                    <a:pt x="168" y="10"/>
                  </a:lnTo>
                  <a:lnTo>
                    <a:pt x="174" y="18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4" y="40"/>
                  </a:lnTo>
                  <a:lnTo>
                    <a:pt x="168" y="50"/>
                  </a:lnTo>
                  <a:lnTo>
                    <a:pt x="160" y="56"/>
                  </a:lnTo>
                  <a:lnTo>
                    <a:pt x="148" y="58"/>
                  </a:lnTo>
                  <a:lnTo>
                    <a:pt x="148" y="58"/>
                  </a:lnTo>
                  <a:lnTo>
                    <a:pt x="140" y="56"/>
                  </a:lnTo>
                  <a:lnTo>
                    <a:pt x="134" y="54"/>
                  </a:lnTo>
                  <a:lnTo>
                    <a:pt x="128" y="48"/>
                  </a:lnTo>
                  <a:lnTo>
                    <a:pt x="122" y="42"/>
                  </a:lnTo>
                  <a:lnTo>
                    <a:pt x="96" y="68"/>
                  </a:lnTo>
                  <a:lnTo>
                    <a:pt x="60" y="40"/>
                  </a:lnTo>
                  <a:lnTo>
                    <a:pt x="42" y="58"/>
                  </a:lnTo>
                  <a:lnTo>
                    <a:pt x="0" y="58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00" name="Group 361">
            <a:extLst>
              <a:ext uri="{FF2B5EF4-FFF2-40B4-BE49-F238E27FC236}">
                <a16:creationId xmlns:a16="http://schemas.microsoft.com/office/drawing/2014/main" id="{56BD63B5-555D-4145-9743-621A7DED3554}"/>
              </a:ext>
            </a:extLst>
          </p:cNvPr>
          <p:cNvGrpSpPr/>
          <p:nvPr/>
        </p:nvGrpSpPr>
        <p:grpSpPr>
          <a:xfrm>
            <a:off x="5131098" y="3574627"/>
            <a:ext cx="421107" cy="421107"/>
            <a:chOff x="8204200" y="1727200"/>
            <a:chExt cx="863600" cy="863600"/>
          </a:xfrm>
          <a:solidFill>
            <a:schemeClr val="accent1"/>
          </a:solidFill>
        </p:grpSpPr>
        <p:sp>
          <p:nvSpPr>
            <p:cNvPr id="101" name="Freeform 16">
              <a:extLst>
                <a:ext uri="{FF2B5EF4-FFF2-40B4-BE49-F238E27FC236}">
                  <a16:creationId xmlns:a16="http://schemas.microsoft.com/office/drawing/2014/main" id="{D8B99BFD-CE90-469D-8999-E0B49D899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2" name="Freeform 119">
              <a:extLst>
                <a:ext uri="{FF2B5EF4-FFF2-40B4-BE49-F238E27FC236}">
                  <a16:creationId xmlns:a16="http://schemas.microsoft.com/office/drawing/2014/main" id="{FC717366-D394-4B10-8105-027926277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2800" y="2038350"/>
              <a:ext cx="406400" cy="292100"/>
            </a:xfrm>
            <a:custGeom>
              <a:avLst/>
              <a:gdLst>
                <a:gd name="T0" fmla="*/ 256 w 256"/>
                <a:gd name="T1" fmla="*/ 168 h 184"/>
                <a:gd name="T2" fmla="*/ 256 w 256"/>
                <a:gd name="T3" fmla="*/ 168 h 184"/>
                <a:gd name="T4" fmla="*/ 254 w 256"/>
                <a:gd name="T5" fmla="*/ 174 h 184"/>
                <a:gd name="T6" fmla="*/ 252 w 256"/>
                <a:gd name="T7" fmla="*/ 180 h 184"/>
                <a:gd name="T8" fmla="*/ 246 w 256"/>
                <a:gd name="T9" fmla="*/ 184 h 184"/>
                <a:gd name="T10" fmla="*/ 240 w 256"/>
                <a:gd name="T11" fmla="*/ 184 h 184"/>
                <a:gd name="T12" fmla="*/ 16 w 256"/>
                <a:gd name="T13" fmla="*/ 184 h 184"/>
                <a:gd name="T14" fmla="*/ 16 w 256"/>
                <a:gd name="T15" fmla="*/ 184 h 184"/>
                <a:gd name="T16" fmla="*/ 10 w 256"/>
                <a:gd name="T17" fmla="*/ 184 h 184"/>
                <a:gd name="T18" fmla="*/ 4 w 256"/>
                <a:gd name="T19" fmla="*/ 180 h 184"/>
                <a:gd name="T20" fmla="*/ 2 w 256"/>
                <a:gd name="T21" fmla="*/ 174 h 184"/>
                <a:gd name="T22" fmla="*/ 0 w 256"/>
                <a:gd name="T23" fmla="*/ 168 h 184"/>
                <a:gd name="T24" fmla="*/ 0 w 256"/>
                <a:gd name="T25" fmla="*/ 16 h 184"/>
                <a:gd name="T26" fmla="*/ 0 w 256"/>
                <a:gd name="T27" fmla="*/ 16 h 184"/>
                <a:gd name="T28" fmla="*/ 2 w 256"/>
                <a:gd name="T29" fmla="*/ 10 h 184"/>
                <a:gd name="T30" fmla="*/ 4 w 256"/>
                <a:gd name="T31" fmla="*/ 6 h 184"/>
                <a:gd name="T32" fmla="*/ 10 w 256"/>
                <a:gd name="T33" fmla="*/ 2 h 184"/>
                <a:gd name="T34" fmla="*/ 16 w 256"/>
                <a:gd name="T35" fmla="*/ 0 h 184"/>
                <a:gd name="T36" fmla="*/ 240 w 256"/>
                <a:gd name="T37" fmla="*/ 0 h 184"/>
                <a:gd name="T38" fmla="*/ 240 w 256"/>
                <a:gd name="T39" fmla="*/ 0 h 184"/>
                <a:gd name="T40" fmla="*/ 246 w 256"/>
                <a:gd name="T41" fmla="*/ 2 h 184"/>
                <a:gd name="T42" fmla="*/ 252 w 256"/>
                <a:gd name="T43" fmla="*/ 6 h 184"/>
                <a:gd name="T44" fmla="*/ 254 w 256"/>
                <a:gd name="T45" fmla="*/ 10 h 184"/>
                <a:gd name="T46" fmla="*/ 256 w 256"/>
                <a:gd name="T47" fmla="*/ 16 h 184"/>
                <a:gd name="T48" fmla="*/ 256 w 256"/>
                <a:gd name="T49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6" h="184">
                  <a:moveTo>
                    <a:pt x="256" y="168"/>
                  </a:moveTo>
                  <a:lnTo>
                    <a:pt x="256" y="168"/>
                  </a:lnTo>
                  <a:lnTo>
                    <a:pt x="254" y="174"/>
                  </a:lnTo>
                  <a:lnTo>
                    <a:pt x="252" y="180"/>
                  </a:lnTo>
                  <a:lnTo>
                    <a:pt x="246" y="184"/>
                  </a:lnTo>
                  <a:lnTo>
                    <a:pt x="240" y="184"/>
                  </a:lnTo>
                  <a:lnTo>
                    <a:pt x="16" y="184"/>
                  </a:lnTo>
                  <a:lnTo>
                    <a:pt x="16" y="184"/>
                  </a:lnTo>
                  <a:lnTo>
                    <a:pt x="10" y="184"/>
                  </a:lnTo>
                  <a:lnTo>
                    <a:pt x="4" y="180"/>
                  </a:lnTo>
                  <a:lnTo>
                    <a:pt x="2" y="174"/>
                  </a:lnTo>
                  <a:lnTo>
                    <a:pt x="0" y="16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6" y="2"/>
                  </a:lnTo>
                  <a:lnTo>
                    <a:pt x="252" y="6"/>
                  </a:lnTo>
                  <a:lnTo>
                    <a:pt x="254" y="10"/>
                  </a:lnTo>
                  <a:lnTo>
                    <a:pt x="256" y="16"/>
                  </a:lnTo>
                  <a:lnTo>
                    <a:pt x="256" y="16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3" name="Freeform 120">
              <a:extLst>
                <a:ext uri="{FF2B5EF4-FFF2-40B4-BE49-F238E27FC236}">
                  <a16:creationId xmlns:a16="http://schemas.microsoft.com/office/drawing/2014/main" id="{CD024A66-978F-4DB2-8977-AD68059D6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5675" y="1987550"/>
              <a:ext cx="123825" cy="50800"/>
            </a:xfrm>
            <a:custGeom>
              <a:avLst/>
              <a:gdLst>
                <a:gd name="T0" fmla="*/ 78 w 78"/>
                <a:gd name="T1" fmla="*/ 24 h 32"/>
                <a:gd name="T2" fmla="*/ 78 w 78"/>
                <a:gd name="T3" fmla="*/ 24 h 32"/>
                <a:gd name="T4" fmla="*/ 76 w 78"/>
                <a:gd name="T5" fmla="*/ 28 h 32"/>
                <a:gd name="T6" fmla="*/ 74 w 78"/>
                <a:gd name="T7" fmla="*/ 30 h 32"/>
                <a:gd name="T8" fmla="*/ 72 w 78"/>
                <a:gd name="T9" fmla="*/ 32 h 32"/>
                <a:gd name="T10" fmla="*/ 70 w 78"/>
                <a:gd name="T11" fmla="*/ 32 h 32"/>
                <a:gd name="T12" fmla="*/ 8 w 78"/>
                <a:gd name="T13" fmla="*/ 32 h 32"/>
                <a:gd name="T14" fmla="*/ 8 w 78"/>
                <a:gd name="T15" fmla="*/ 32 h 32"/>
                <a:gd name="T16" fmla="*/ 4 w 78"/>
                <a:gd name="T17" fmla="*/ 32 h 32"/>
                <a:gd name="T18" fmla="*/ 2 w 78"/>
                <a:gd name="T19" fmla="*/ 30 h 32"/>
                <a:gd name="T20" fmla="*/ 0 w 78"/>
                <a:gd name="T21" fmla="*/ 28 h 32"/>
                <a:gd name="T22" fmla="*/ 0 w 78"/>
                <a:gd name="T23" fmla="*/ 24 h 32"/>
                <a:gd name="T24" fmla="*/ 0 w 78"/>
                <a:gd name="T25" fmla="*/ 8 h 32"/>
                <a:gd name="T26" fmla="*/ 0 w 78"/>
                <a:gd name="T27" fmla="*/ 8 h 32"/>
                <a:gd name="T28" fmla="*/ 0 w 78"/>
                <a:gd name="T29" fmla="*/ 4 h 32"/>
                <a:gd name="T30" fmla="*/ 2 w 78"/>
                <a:gd name="T31" fmla="*/ 2 h 32"/>
                <a:gd name="T32" fmla="*/ 4 w 78"/>
                <a:gd name="T33" fmla="*/ 0 h 32"/>
                <a:gd name="T34" fmla="*/ 8 w 78"/>
                <a:gd name="T35" fmla="*/ 0 h 32"/>
                <a:gd name="T36" fmla="*/ 70 w 78"/>
                <a:gd name="T37" fmla="*/ 0 h 32"/>
                <a:gd name="T38" fmla="*/ 70 w 78"/>
                <a:gd name="T39" fmla="*/ 0 h 32"/>
                <a:gd name="T40" fmla="*/ 72 w 78"/>
                <a:gd name="T41" fmla="*/ 0 h 32"/>
                <a:gd name="T42" fmla="*/ 74 w 78"/>
                <a:gd name="T43" fmla="*/ 2 h 32"/>
                <a:gd name="T44" fmla="*/ 76 w 78"/>
                <a:gd name="T45" fmla="*/ 4 h 32"/>
                <a:gd name="T46" fmla="*/ 78 w 78"/>
                <a:gd name="T47" fmla="*/ 8 h 32"/>
                <a:gd name="T48" fmla="*/ 78 w 78"/>
                <a:gd name="T49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32">
                  <a:moveTo>
                    <a:pt x="78" y="24"/>
                  </a:moveTo>
                  <a:lnTo>
                    <a:pt x="78" y="24"/>
                  </a:lnTo>
                  <a:lnTo>
                    <a:pt x="76" y="28"/>
                  </a:lnTo>
                  <a:lnTo>
                    <a:pt x="74" y="30"/>
                  </a:lnTo>
                  <a:lnTo>
                    <a:pt x="72" y="32"/>
                  </a:lnTo>
                  <a:lnTo>
                    <a:pt x="70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2"/>
                  </a:lnTo>
                  <a:lnTo>
                    <a:pt x="76" y="4"/>
                  </a:lnTo>
                  <a:lnTo>
                    <a:pt x="78" y="8"/>
                  </a:lnTo>
                  <a:lnTo>
                    <a:pt x="78" y="2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4" name="Rectangle 121">
              <a:extLst>
                <a:ext uri="{FF2B5EF4-FFF2-40B4-BE49-F238E27FC236}">
                  <a16:creationId xmlns:a16="http://schemas.microsoft.com/office/drawing/2014/main" id="{F6B98A3E-7FD8-4954-9775-203D0986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6950" y="2165350"/>
              <a:ext cx="38100" cy="603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5" name="Line 122">
              <a:extLst>
                <a:ext uri="{FF2B5EF4-FFF2-40B4-BE49-F238E27FC236}">
                  <a16:creationId xmlns:a16="http://schemas.microsoft.com/office/drawing/2014/main" id="{B0098137-1756-4074-8EA2-8DF579A123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5505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6" name="Line 123">
              <a:extLst>
                <a:ext uri="{FF2B5EF4-FFF2-40B4-BE49-F238E27FC236}">
                  <a16:creationId xmlns:a16="http://schemas.microsoft.com/office/drawing/2014/main" id="{B1A9C017-E574-4EB4-AD92-6C4ACAFB6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32800" y="2146300"/>
              <a:ext cx="184150" cy="50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07" name="Group 241">
            <a:extLst>
              <a:ext uri="{FF2B5EF4-FFF2-40B4-BE49-F238E27FC236}">
                <a16:creationId xmlns:a16="http://schemas.microsoft.com/office/drawing/2014/main" id="{163F4CE0-5221-443E-B1D0-B79DD80493A3}"/>
              </a:ext>
            </a:extLst>
          </p:cNvPr>
          <p:cNvGrpSpPr/>
          <p:nvPr/>
        </p:nvGrpSpPr>
        <p:grpSpPr>
          <a:xfrm>
            <a:off x="6493330" y="1381116"/>
            <a:ext cx="421107" cy="421107"/>
            <a:chOff x="3601358" y="5351003"/>
            <a:chExt cx="863600" cy="863600"/>
          </a:xfrm>
          <a:solidFill>
            <a:schemeClr val="accent1"/>
          </a:solidFill>
        </p:grpSpPr>
        <p:sp>
          <p:nvSpPr>
            <p:cNvPr id="108" name="Freeform 170">
              <a:extLst>
                <a:ext uri="{FF2B5EF4-FFF2-40B4-BE49-F238E27FC236}">
                  <a16:creationId xmlns:a16="http://schemas.microsoft.com/office/drawing/2014/main" id="{1E97E946-AB6C-4463-A6E9-FD86A99A6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358" y="5351003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8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6 h 544"/>
                <a:gd name="T10" fmla="*/ 424 w 544"/>
                <a:gd name="T11" fmla="*/ 498 h 544"/>
                <a:gd name="T12" fmla="*/ 378 w 544"/>
                <a:gd name="T13" fmla="*/ 524 h 544"/>
                <a:gd name="T14" fmla="*/ 326 w 544"/>
                <a:gd name="T15" fmla="*/ 540 h 544"/>
                <a:gd name="T16" fmla="*/ 272 w 544"/>
                <a:gd name="T17" fmla="*/ 544 h 544"/>
                <a:gd name="T18" fmla="*/ 244 w 544"/>
                <a:gd name="T19" fmla="*/ 544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4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8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4 h 544"/>
                <a:gd name="T58" fmla="*/ 446 w 544"/>
                <a:gd name="T59" fmla="*/ 62 h 544"/>
                <a:gd name="T60" fmla="*/ 482 w 544"/>
                <a:gd name="T61" fmla="*/ 100 h 544"/>
                <a:gd name="T62" fmla="*/ 512 w 544"/>
                <a:gd name="T63" fmla="*/ 144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8"/>
                  </a:lnTo>
                  <a:lnTo>
                    <a:pt x="532" y="354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6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4"/>
                  </a:lnTo>
                  <a:lnTo>
                    <a:pt x="352" y="532"/>
                  </a:lnTo>
                  <a:lnTo>
                    <a:pt x="326" y="540"/>
                  </a:lnTo>
                  <a:lnTo>
                    <a:pt x="300" y="544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4"/>
                  </a:lnTo>
                  <a:lnTo>
                    <a:pt x="218" y="540"/>
                  </a:lnTo>
                  <a:lnTo>
                    <a:pt x="192" y="532"/>
                  </a:lnTo>
                  <a:lnTo>
                    <a:pt x="166" y="524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6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4"/>
                  </a:lnTo>
                  <a:lnTo>
                    <a:pt x="6" y="328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4"/>
                  </a:lnTo>
                  <a:lnTo>
                    <a:pt x="46" y="120"/>
                  </a:lnTo>
                  <a:lnTo>
                    <a:pt x="62" y="100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8"/>
                  </a:lnTo>
                  <a:lnTo>
                    <a:pt x="142" y="34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4"/>
                  </a:lnTo>
                  <a:lnTo>
                    <a:pt x="424" y="48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100"/>
                  </a:lnTo>
                  <a:lnTo>
                    <a:pt x="498" y="120"/>
                  </a:lnTo>
                  <a:lnTo>
                    <a:pt x="512" y="144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09" name="Rectangle 175">
              <a:extLst>
                <a:ext uri="{FF2B5EF4-FFF2-40B4-BE49-F238E27FC236}">
                  <a16:creationId xmlns:a16="http://schemas.microsoft.com/office/drawing/2014/main" id="{6DAF7824-2BA0-46A1-A39C-4EE534380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658" y="5763753"/>
              <a:ext cx="69850" cy="22225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10" name="Rectangle 176">
              <a:extLst>
                <a:ext uri="{FF2B5EF4-FFF2-40B4-BE49-F238E27FC236}">
                  <a16:creationId xmlns:a16="http://schemas.microsoft.com/office/drawing/2014/main" id="{01918079-703B-4BF8-9393-41E6FEACE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233" y="5662153"/>
              <a:ext cx="69850" cy="323850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11" name="Rectangle 177">
              <a:extLst>
                <a:ext uri="{FF2B5EF4-FFF2-40B4-BE49-F238E27FC236}">
                  <a16:creationId xmlns:a16="http://schemas.microsoft.com/office/drawing/2014/main" id="{2DAED48C-C7EA-4DF8-8FF6-6B05DDF1E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808" y="5582778"/>
              <a:ext cx="69850" cy="403225"/>
            </a:xfrm>
            <a:prstGeom prst="rect">
              <a:avLst/>
            </a:prstGeom>
            <a:grpFill/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112" name="Rounded Rectangle 36">
            <a:extLst>
              <a:ext uri="{FF2B5EF4-FFF2-40B4-BE49-F238E27FC236}">
                <a16:creationId xmlns:a16="http://schemas.microsoft.com/office/drawing/2014/main" id="{18602539-89B6-4C63-BAFF-0ECC71A3154B}"/>
              </a:ext>
            </a:extLst>
          </p:cNvPr>
          <p:cNvSpPr/>
          <p:nvPr/>
        </p:nvSpPr>
        <p:spPr>
          <a:xfrm>
            <a:off x="6483390" y="2649294"/>
            <a:ext cx="452336" cy="45233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AB36413F-EC1E-4126-AEF3-880F41389152}"/>
              </a:ext>
            </a:extLst>
          </p:cNvPr>
          <p:cNvGrpSpPr/>
          <p:nvPr/>
        </p:nvGrpSpPr>
        <p:grpSpPr>
          <a:xfrm>
            <a:off x="7859271" y="3152053"/>
            <a:ext cx="652230" cy="961803"/>
            <a:chOff x="7833183" y="4212073"/>
            <a:chExt cx="1337583" cy="1972449"/>
          </a:xfrm>
          <a:solidFill>
            <a:schemeClr val="accent3">
              <a:lumMod val="75000"/>
            </a:schemeClr>
          </a:solidFill>
        </p:grpSpPr>
        <p:sp>
          <p:nvSpPr>
            <p:cNvPr id="114" name="Rounded Rectangle 47">
              <a:extLst>
                <a:ext uri="{FF2B5EF4-FFF2-40B4-BE49-F238E27FC236}">
                  <a16:creationId xmlns:a16="http://schemas.microsoft.com/office/drawing/2014/main" id="{DDEA7BD5-62F7-473D-8498-686BAC474939}"/>
                </a:ext>
              </a:extLst>
            </p:cNvPr>
            <p:cNvSpPr/>
            <p:nvPr/>
          </p:nvSpPr>
          <p:spPr>
            <a:xfrm>
              <a:off x="7833183" y="4846939"/>
              <a:ext cx="1337583" cy="133758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115" name="Straight Connector 48">
              <a:extLst>
                <a:ext uri="{FF2B5EF4-FFF2-40B4-BE49-F238E27FC236}">
                  <a16:creationId xmlns:a16="http://schemas.microsoft.com/office/drawing/2014/main" id="{B5354FE4-7C74-455E-AFEA-6B1365398A57}"/>
                </a:ext>
              </a:extLst>
            </p:cNvPr>
            <p:cNvCxnSpPr>
              <a:endCxn id="114" idx="0"/>
            </p:cNvCxnSpPr>
            <p:nvPr/>
          </p:nvCxnSpPr>
          <p:spPr>
            <a:xfrm>
              <a:off x="8491090" y="4212073"/>
              <a:ext cx="10885" cy="63486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56">
            <a:extLst>
              <a:ext uri="{FF2B5EF4-FFF2-40B4-BE49-F238E27FC236}">
                <a16:creationId xmlns:a16="http://schemas.microsoft.com/office/drawing/2014/main" id="{231101A9-7A97-4C3E-8DAF-207B653C2E9F}"/>
              </a:ext>
            </a:extLst>
          </p:cNvPr>
          <p:cNvSpPr/>
          <p:nvPr/>
        </p:nvSpPr>
        <p:spPr>
          <a:xfrm>
            <a:off x="7112674" y="1798994"/>
            <a:ext cx="2040558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ms-MY" sz="900" b="1" dirty="0">
                <a:solidFill>
                  <a:schemeClr val="accent3">
                    <a:lumMod val="75000"/>
                  </a:schemeClr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Desarrollo</a:t>
            </a:r>
          </a:p>
          <a:p>
            <a:pPr algn="ctr"/>
            <a:r>
              <a:rPr lang="ms-MY" sz="900" b="1" dirty="0">
                <a:solidFill>
                  <a:schemeClr val="accent3">
                    <a:lumMod val="75000"/>
                  </a:schemeClr>
                </a:solidFill>
                <a:latin typeface="Lato Medium" panose="020F0602020204030203" pitchFamily="34" charset="0"/>
                <a:ea typeface="Open Sans" panose="020B0606030504020204" pitchFamily="34" charset="0"/>
                <a:cs typeface="Lato Medium" panose="020F0602020204030203" pitchFamily="34" charset="0"/>
              </a:rPr>
              <a:t>Inmobiliario</a:t>
            </a:r>
          </a:p>
          <a:p>
            <a:pPr algn="ctr"/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pPr algn="ctr"/>
            <a:r>
              <a:rPr lang="es-ES" sz="800" dirty="0">
                <a:ea typeface="Open Sans" panose="020B0606030504020204" pitchFamily="34" charset="0"/>
                <a:cs typeface="Lato Medium" panose="020F0602020204030203" pitchFamily="34" charset="0"/>
              </a:rPr>
              <a:t>Proponemos proyectos de</a:t>
            </a:r>
          </a:p>
          <a:p>
            <a:pPr algn="ctr"/>
            <a:r>
              <a:rPr lang="es-ES" sz="800" dirty="0">
                <a:ea typeface="Open Sans" panose="020B0606030504020204" pitchFamily="34" charset="0"/>
                <a:cs typeface="Lato Medium" panose="020F0602020204030203" pitchFamily="34" charset="0"/>
              </a:rPr>
              <a:t>promoción a inversores.</a:t>
            </a:r>
            <a:endParaRPr lang="en-MY" sz="8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sp>
        <p:nvSpPr>
          <p:cNvPr id="117" name="Rounded Rectangle 35">
            <a:extLst>
              <a:ext uri="{FF2B5EF4-FFF2-40B4-BE49-F238E27FC236}">
                <a16:creationId xmlns:a16="http://schemas.microsoft.com/office/drawing/2014/main" id="{57FE3DC8-F21F-4B13-9107-E72E8B9B9F69}"/>
              </a:ext>
            </a:extLst>
          </p:cNvPr>
          <p:cNvSpPr/>
          <p:nvPr/>
        </p:nvSpPr>
        <p:spPr>
          <a:xfrm>
            <a:off x="7942336" y="2712113"/>
            <a:ext cx="452336" cy="452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18" name="Group 356">
            <a:extLst>
              <a:ext uri="{FF2B5EF4-FFF2-40B4-BE49-F238E27FC236}">
                <a16:creationId xmlns:a16="http://schemas.microsoft.com/office/drawing/2014/main" id="{D6422E69-7794-4776-A2D6-D188846F2AB1}"/>
              </a:ext>
            </a:extLst>
          </p:cNvPr>
          <p:cNvGrpSpPr/>
          <p:nvPr/>
        </p:nvGrpSpPr>
        <p:grpSpPr>
          <a:xfrm>
            <a:off x="7975547" y="3576100"/>
            <a:ext cx="421107" cy="419634"/>
            <a:chOff x="6934200" y="1727200"/>
            <a:chExt cx="863600" cy="863600"/>
          </a:xfrm>
          <a:solidFill>
            <a:schemeClr val="accent1"/>
          </a:solidFill>
        </p:grpSpPr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0291D7AA-B9B0-4228-8253-16717EB1C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0" y="172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20" name="Freeform 112">
              <a:extLst>
                <a:ext uri="{FF2B5EF4-FFF2-40B4-BE49-F238E27FC236}">
                  <a16:creationId xmlns:a16="http://schemas.microsoft.com/office/drawing/2014/main" id="{B6DE99CC-ABC4-4CD1-91C9-078BB1D7F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750" y="1952625"/>
              <a:ext cx="111125" cy="76200"/>
            </a:xfrm>
            <a:custGeom>
              <a:avLst/>
              <a:gdLst>
                <a:gd name="T0" fmla="*/ 58 w 70"/>
                <a:gd name="T1" fmla="*/ 48 h 48"/>
                <a:gd name="T2" fmla="*/ 12 w 70"/>
                <a:gd name="T3" fmla="*/ 48 h 48"/>
                <a:gd name="T4" fmla="*/ 0 w 70"/>
                <a:gd name="T5" fmla="*/ 0 h 48"/>
                <a:gd name="T6" fmla="*/ 70 w 70"/>
                <a:gd name="T7" fmla="*/ 0 h 48"/>
                <a:gd name="T8" fmla="*/ 58 w 70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8">
                  <a:moveTo>
                    <a:pt x="58" y="48"/>
                  </a:moveTo>
                  <a:lnTo>
                    <a:pt x="12" y="48"/>
                  </a:lnTo>
                  <a:lnTo>
                    <a:pt x="0" y="0"/>
                  </a:lnTo>
                  <a:lnTo>
                    <a:pt x="70" y="0"/>
                  </a:lnTo>
                  <a:lnTo>
                    <a:pt x="58" y="4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21" name="Freeform 113">
              <a:extLst>
                <a:ext uri="{FF2B5EF4-FFF2-40B4-BE49-F238E27FC236}">
                  <a16:creationId xmlns:a16="http://schemas.microsoft.com/office/drawing/2014/main" id="{0723741E-5721-4E88-B2F2-0A016596D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4875" y="2028825"/>
              <a:ext cx="146050" cy="336550"/>
            </a:xfrm>
            <a:custGeom>
              <a:avLst/>
              <a:gdLst>
                <a:gd name="T0" fmla="*/ 92 w 92"/>
                <a:gd name="T1" fmla="*/ 172 h 212"/>
                <a:gd name="T2" fmla="*/ 46 w 92"/>
                <a:gd name="T3" fmla="*/ 212 h 212"/>
                <a:gd name="T4" fmla="*/ 0 w 92"/>
                <a:gd name="T5" fmla="*/ 172 h 212"/>
                <a:gd name="T6" fmla="*/ 24 w 92"/>
                <a:gd name="T7" fmla="*/ 0 h 212"/>
                <a:gd name="T8" fmla="*/ 66 w 92"/>
                <a:gd name="T9" fmla="*/ 0 h 212"/>
                <a:gd name="T10" fmla="*/ 92 w 92"/>
                <a:gd name="T11" fmla="*/ 17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212">
                  <a:moveTo>
                    <a:pt x="92" y="172"/>
                  </a:moveTo>
                  <a:lnTo>
                    <a:pt x="46" y="212"/>
                  </a:lnTo>
                  <a:lnTo>
                    <a:pt x="0" y="172"/>
                  </a:lnTo>
                  <a:lnTo>
                    <a:pt x="24" y="0"/>
                  </a:lnTo>
                  <a:lnTo>
                    <a:pt x="66" y="0"/>
                  </a:lnTo>
                  <a:lnTo>
                    <a:pt x="92" y="17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22" name="Freeform 114">
              <a:extLst>
                <a:ext uri="{FF2B5EF4-FFF2-40B4-BE49-F238E27FC236}">
                  <a16:creationId xmlns:a16="http://schemas.microsoft.com/office/drawing/2014/main" id="{37206B99-595A-4A4E-ADC5-24BD7A419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650" y="2028825"/>
              <a:ext cx="117475" cy="127000"/>
            </a:xfrm>
            <a:custGeom>
              <a:avLst/>
              <a:gdLst>
                <a:gd name="T0" fmla="*/ 0 w 74"/>
                <a:gd name="T1" fmla="*/ 0 h 80"/>
                <a:gd name="T2" fmla="*/ 74 w 74"/>
                <a:gd name="T3" fmla="*/ 62 h 80"/>
                <a:gd name="T4" fmla="*/ 62 w 74"/>
                <a:gd name="T5" fmla="*/ 80 h 80"/>
                <a:gd name="T6" fmla="*/ 4 w 74"/>
                <a:gd name="T7" fmla="*/ 3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0">
                  <a:moveTo>
                    <a:pt x="0" y="0"/>
                  </a:moveTo>
                  <a:lnTo>
                    <a:pt x="74" y="62"/>
                  </a:lnTo>
                  <a:lnTo>
                    <a:pt x="62" y="80"/>
                  </a:lnTo>
                  <a:lnTo>
                    <a:pt x="4" y="3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84C6E52D-A209-45FC-BD89-5200589CEA64}"/>
              </a:ext>
            </a:extLst>
          </p:cNvPr>
          <p:cNvSpPr/>
          <p:nvPr/>
        </p:nvSpPr>
        <p:spPr>
          <a:xfrm>
            <a:off x="1210864" y="1084217"/>
            <a:ext cx="2051384" cy="1687960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B84A9B72-5E0B-4F69-A5E6-B69520B83A51}"/>
              </a:ext>
            </a:extLst>
          </p:cNvPr>
          <p:cNvSpPr/>
          <p:nvPr/>
        </p:nvSpPr>
        <p:spPr>
          <a:xfrm>
            <a:off x="7356114" y="1375671"/>
            <a:ext cx="1482468" cy="1444499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4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2846" y="1562668"/>
            <a:ext cx="4967710" cy="1009997"/>
          </a:xfrm>
        </p:spPr>
        <p:txBody>
          <a:bodyPr/>
          <a:lstStyle/>
          <a:p>
            <a:r>
              <a:rPr lang="es-ES" sz="2000" dirty="0">
                <a:solidFill>
                  <a:schemeClr val="accent1"/>
                </a:solidFill>
              </a:rPr>
              <a:t>El Project Manager en un </a:t>
            </a:r>
            <a:r>
              <a:rPr lang="es-ES" sz="2000" dirty="0" err="1">
                <a:solidFill>
                  <a:schemeClr val="accent1"/>
                </a:solidFill>
              </a:rPr>
              <a:t>servicer</a:t>
            </a:r>
            <a:r>
              <a:rPr lang="es-ES" sz="2000" dirty="0">
                <a:solidFill>
                  <a:schemeClr val="accent1"/>
                </a:solidFill>
              </a:rPr>
              <a:t> de gestión de activos.</a:t>
            </a:r>
            <a:br>
              <a:rPr lang="es-ES" sz="2000" dirty="0">
                <a:solidFill>
                  <a:schemeClr val="accent1"/>
                </a:solidFill>
              </a:rPr>
            </a:br>
            <a:r>
              <a:rPr lang="es-ES" sz="2000" dirty="0">
                <a:solidFill>
                  <a:schemeClr val="accent1"/>
                </a:solidFill>
              </a:rPr>
              <a:t>La gestión desde la adquisición a la comercialización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1600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99518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Objetivos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812" y="1329459"/>
            <a:ext cx="6590347" cy="15414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Análisis de los procedimientos que se deben aplicar a los activos 		           	procedentes de la recuperación de deuda hasta su puesta en comercialización. </a:t>
            </a:r>
          </a:p>
          <a:p>
            <a:pPr indent="-342900" algn="just" eaLnBrk="0" hangingPunct="0">
              <a:spcBef>
                <a:spcPts val="225"/>
              </a:spcBef>
              <a:buFont typeface="+mj-lt"/>
              <a:buAutoNum type="arabicPeriod"/>
              <a:tabLst>
                <a:tab pos="4848225" algn="r"/>
              </a:tabLst>
              <a:defRPr/>
            </a:pPr>
            <a:endParaRPr lang="es-ES" sz="1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Identificar la cartera de Activos de Edificación, clasificación</a:t>
            </a:r>
          </a:p>
          <a:p>
            <a:pPr indent="-342900" algn="just" eaLnBrk="0" hangingPunct="0">
              <a:spcBef>
                <a:spcPts val="225"/>
              </a:spcBef>
              <a:buFont typeface="+mj-lt"/>
              <a:buAutoNum type="arabicPeriod"/>
              <a:tabLst>
                <a:tab pos="4848225" algn="r"/>
              </a:tabLst>
              <a:defRPr/>
            </a:pPr>
            <a:endParaRPr lang="es-ES" sz="1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Gestiones a realizar en cada fase.</a:t>
            </a:r>
          </a:p>
          <a:p>
            <a:endParaRPr lang="es-ES" sz="1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8" name="Oval 11">
            <a:extLst>
              <a:ext uri="{FF2B5EF4-FFF2-40B4-BE49-F238E27FC236}">
                <a16:creationId xmlns:a16="http://schemas.microsoft.com/office/drawing/2014/main" id="{EFB203DC-4064-4C4B-9F4F-9372060E46BF}"/>
              </a:ext>
            </a:extLst>
          </p:cNvPr>
          <p:cNvSpPr/>
          <p:nvPr/>
        </p:nvSpPr>
        <p:spPr>
          <a:xfrm>
            <a:off x="1304445" y="1378009"/>
            <a:ext cx="243368" cy="2433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+mj-lt"/>
              </a:rPr>
              <a:t>1</a:t>
            </a:r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1BC3B25A-40B5-447A-A7E1-E38378F240E3}"/>
              </a:ext>
            </a:extLst>
          </p:cNvPr>
          <p:cNvSpPr/>
          <p:nvPr/>
        </p:nvSpPr>
        <p:spPr>
          <a:xfrm>
            <a:off x="1304445" y="1961626"/>
            <a:ext cx="243368" cy="24336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10" name="Oval 13">
            <a:extLst>
              <a:ext uri="{FF2B5EF4-FFF2-40B4-BE49-F238E27FC236}">
                <a16:creationId xmlns:a16="http://schemas.microsoft.com/office/drawing/2014/main" id="{33CCE4BD-81D8-406D-BA10-11C5B271AA7E}"/>
              </a:ext>
            </a:extLst>
          </p:cNvPr>
          <p:cNvSpPr/>
          <p:nvPr/>
        </p:nvSpPr>
        <p:spPr>
          <a:xfrm>
            <a:off x="1304445" y="2423667"/>
            <a:ext cx="243368" cy="24336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900" b="1" dirty="0">
                <a:solidFill>
                  <a:srgbClr val="FFFFFF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947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Clasificación del activo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7413" y="1329459"/>
            <a:ext cx="6532827" cy="293670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Inmueble terminado de segunda mano </a:t>
            </a:r>
          </a:p>
          <a:p>
            <a:pPr lvl="0" indent="-514350" algn="just" eaLnBrk="0" hangingPunct="0">
              <a:spcBef>
                <a:spcPts val="225"/>
              </a:spcBef>
              <a:buAutoNum type="arabicPeriod"/>
              <a:tabLst>
                <a:tab pos="4848225" algn="r"/>
              </a:tabLst>
              <a:defRPr/>
            </a:pPr>
            <a:endParaRPr lang="es-ES" sz="1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Inmueble terminado de obra nueva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               Terminado comercializable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               Terminado con gestiones pendientes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endParaRPr lang="es-ES" sz="1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Obra en Curso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endParaRPr lang="es-ES" sz="13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Suelo 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               Suelo rústico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               Suelo urbanizable </a:t>
            </a:r>
          </a:p>
          <a:p>
            <a:pPr lvl="0" algn="just" eaLnBrk="0" hangingPunct="0">
              <a:spcBef>
                <a:spcPts val="225"/>
              </a:spcBef>
              <a:tabLst>
                <a:tab pos="4848225" algn="r"/>
              </a:tabLst>
              <a:defRPr/>
            </a:pPr>
            <a:r>
              <a:rPr lang="es-ES" sz="1300" dirty="0">
                <a:solidFill>
                  <a:srgbClr val="000000"/>
                </a:solidFill>
                <a:cs typeface="Arial" panose="020B0604020202020204" pitchFamily="34" charset="0"/>
              </a:rPr>
              <a:t>                Suelo “Gestión directa/licencia”</a:t>
            </a:r>
          </a:p>
          <a:p>
            <a:endParaRPr lang="es-ES" sz="11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18BF8E9-6967-46D8-ABF7-17D0795C0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F9EEB94-5886-4D46-B66B-3516F7047973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4-Point Star 3">
            <a:extLst>
              <a:ext uri="{FF2B5EF4-FFF2-40B4-BE49-F238E27FC236}">
                <a16:creationId xmlns:a16="http://schemas.microsoft.com/office/drawing/2014/main" id="{544BF908-6B11-4454-8B5E-6D5A0F77EAA0}"/>
              </a:ext>
            </a:extLst>
          </p:cNvPr>
          <p:cNvSpPr/>
          <p:nvPr/>
        </p:nvSpPr>
        <p:spPr>
          <a:xfrm>
            <a:off x="1453458" y="1365746"/>
            <a:ext cx="201785" cy="201785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2" name="4-Point Star 69">
            <a:extLst>
              <a:ext uri="{FF2B5EF4-FFF2-40B4-BE49-F238E27FC236}">
                <a16:creationId xmlns:a16="http://schemas.microsoft.com/office/drawing/2014/main" id="{E93E1BFC-D4EF-4A4A-A4AF-F3595DE01906}"/>
              </a:ext>
            </a:extLst>
          </p:cNvPr>
          <p:cNvSpPr/>
          <p:nvPr/>
        </p:nvSpPr>
        <p:spPr>
          <a:xfrm>
            <a:off x="1453458" y="1801861"/>
            <a:ext cx="201785" cy="201785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3" name="4-Point Star 3">
            <a:extLst>
              <a:ext uri="{FF2B5EF4-FFF2-40B4-BE49-F238E27FC236}">
                <a16:creationId xmlns:a16="http://schemas.microsoft.com/office/drawing/2014/main" id="{18B3FC92-A742-4BD0-B3F3-31E648079C9E}"/>
              </a:ext>
            </a:extLst>
          </p:cNvPr>
          <p:cNvSpPr/>
          <p:nvPr/>
        </p:nvSpPr>
        <p:spPr>
          <a:xfrm>
            <a:off x="1456250" y="2715060"/>
            <a:ext cx="201785" cy="201785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4" name="4-Point Star 69">
            <a:extLst>
              <a:ext uri="{FF2B5EF4-FFF2-40B4-BE49-F238E27FC236}">
                <a16:creationId xmlns:a16="http://schemas.microsoft.com/office/drawing/2014/main" id="{46EF4242-7D9B-4F4F-9415-EDA2F4AFF5A9}"/>
              </a:ext>
            </a:extLst>
          </p:cNvPr>
          <p:cNvSpPr/>
          <p:nvPr/>
        </p:nvSpPr>
        <p:spPr>
          <a:xfrm>
            <a:off x="1456250" y="3151175"/>
            <a:ext cx="201785" cy="201785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5" name="4-Point Star 3">
            <a:extLst>
              <a:ext uri="{FF2B5EF4-FFF2-40B4-BE49-F238E27FC236}">
                <a16:creationId xmlns:a16="http://schemas.microsoft.com/office/drawing/2014/main" id="{6358CD4E-8819-4841-907D-06F7BD5FA62B}"/>
              </a:ext>
            </a:extLst>
          </p:cNvPr>
          <p:cNvSpPr/>
          <p:nvPr/>
        </p:nvSpPr>
        <p:spPr>
          <a:xfrm>
            <a:off x="2154499" y="2069940"/>
            <a:ext cx="159442" cy="159442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6" name="4-Point Star 69">
            <a:extLst>
              <a:ext uri="{FF2B5EF4-FFF2-40B4-BE49-F238E27FC236}">
                <a16:creationId xmlns:a16="http://schemas.microsoft.com/office/drawing/2014/main" id="{D565F63D-567E-4D27-97F5-080874F7FAA5}"/>
              </a:ext>
            </a:extLst>
          </p:cNvPr>
          <p:cNvSpPr/>
          <p:nvPr/>
        </p:nvSpPr>
        <p:spPr>
          <a:xfrm>
            <a:off x="2147965" y="2316644"/>
            <a:ext cx="159442" cy="159442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7" name="4-Point Star 3">
            <a:extLst>
              <a:ext uri="{FF2B5EF4-FFF2-40B4-BE49-F238E27FC236}">
                <a16:creationId xmlns:a16="http://schemas.microsoft.com/office/drawing/2014/main" id="{FC3B460B-5DCB-4766-9EF8-77AA27FBE179}"/>
              </a:ext>
            </a:extLst>
          </p:cNvPr>
          <p:cNvSpPr/>
          <p:nvPr/>
        </p:nvSpPr>
        <p:spPr>
          <a:xfrm>
            <a:off x="2176276" y="3404524"/>
            <a:ext cx="159442" cy="159442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8" name="4-Point Star 69">
            <a:extLst>
              <a:ext uri="{FF2B5EF4-FFF2-40B4-BE49-F238E27FC236}">
                <a16:creationId xmlns:a16="http://schemas.microsoft.com/office/drawing/2014/main" id="{B9BF42A5-0CBD-436E-9539-ACBF7E22B34B}"/>
              </a:ext>
            </a:extLst>
          </p:cNvPr>
          <p:cNvSpPr/>
          <p:nvPr/>
        </p:nvSpPr>
        <p:spPr>
          <a:xfrm>
            <a:off x="2169742" y="3651228"/>
            <a:ext cx="159442" cy="159442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9" name="4-Point Star 3">
            <a:extLst>
              <a:ext uri="{FF2B5EF4-FFF2-40B4-BE49-F238E27FC236}">
                <a16:creationId xmlns:a16="http://schemas.microsoft.com/office/drawing/2014/main" id="{299C5E4E-17F1-4C8A-BC46-5D6E01EA69B6}"/>
              </a:ext>
            </a:extLst>
          </p:cNvPr>
          <p:cNvSpPr/>
          <p:nvPr/>
        </p:nvSpPr>
        <p:spPr>
          <a:xfrm>
            <a:off x="2169747" y="3868252"/>
            <a:ext cx="159442" cy="159442"/>
          </a:xfrm>
          <a:prstGeom prst="star4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703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034308" y="651012"/>
            <a:ext cx="6704999" cy="343224"/>
          </a:xfrm>
        </p:spPr>
        <p:txBody>
          <a:bodyPr/>
          <a:lstStyle/>
          <a:p>
            <a:pPr lvl="0"/>
            <a:r>
              <a:rPr lang="es-ES" dirty="0"/>
              <a:t>Saneamiento del activo</a:t>
            </a:r>
            <a:endParaRPr lang="es-ES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7C35D7F-48A7-4D09-90FA-57116F0E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E2AA951-3475-4C10-9944-097C98CDD25F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1" name="Teardrop 5">
            <a:extLst>
              <a:ext uri="{FF2B5EF4-FFF2-40B4-BE49-F238E27FC236}">
                <a16:creationId xmlns:a16="http://schemas.microsoft.com/office/drawing/2014/main" id="{9395FF38-2E75-43DA-AE3C-9797810DBF4C}"/>
              </a:ext>
            </a:extLst>
          </p:cNvPr>
          <p:cNvSpPr/>
          <p:nvPr/>
        </p:nvSpPr>
        <p:spPr>
          <a:xfrm>
            <a:off x="1553784" y="1448582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79950BFD-7B91-4FBF-9C89-BA800BBB6D6A}"/>
              </a:ext>
            </a:extLst>
          </p:cNvPr>
          <p:cNvSpPr/>
          <p:nvPr/>
        </p:nvSpPr>
        <p:spPr>
          <a:xfrm>
            <a:off x="2331023" y="1391433"/>
            <a:ext cx="5924707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Saneamiento jurídico </a:t>
            </a:r>
          </a:p>
          <a:p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Condicionado a la entrada por concurso, dación o adjudicación </a:t>
            </a:r>
          </a:p>
          <a:p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	+ Cancelación de cargas</a:t>
            </a:r>
          </a:p>
          <a:p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	+ Toma de posesión</a:t>
            </a:r>
          </a:p>
        </p:txBody>
      </p:sp>
      <p:sp>
        <p:nvSpPr>
          <p:cNvPr id="13" name="Teardrop 42">
            <a:extLst>
              <a:ext uri="{FF2B5EF4-FFF2-40B4-BE49-F238E27FC236}">
                <a16:creationId xmlns:a16="http://schemas.microsoft.com/office/drawing/2014/main" id="{56A85F97-39A9-4EE6-BC6C-9757D2BF0713}"/>
              </a:ext>
            </a:extLst>
          </p:cNvPr>
          <p:cNvSpPr/>
          <p:nvPr/>
        </p:nvSpPr>
        <p:spPr>
          <a:xfrm>
            <a:off x="1553784" y="2527375"/>
            <a:ext cx="685800" cy="685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4" name="Rectangle 43">
            <a:extLst>
              <a:ext uri="{FF2B5EF4-FFF2-40B4-BE49-F238E27FC236}">
                <a16:creationId xmlns:a16="http://schemas.microsoft.com/office/drawing/2014/main" id="{7EB03F45-49B6-4950-8DED-C5CE54607A65}"/>
              </a:ext>
            </a:extLst>
          </p:cNvPr>
          <p:cNvSpPr/>
          <p:nvPr/>
        </p:nvSpPr>
        <p:spPr>
          <a:xfrm>
            <a:off x="2331024" y="2470225"/>
            <a:ext cx="5454444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2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Saneamiento técnico</a:t>
            </a:r>
          </a:p>
          <a:p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  <a:p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Transformación para venta </a:t>
            </a:r>
            <a:r>
              <a:rPr lang="es-ES" sz="1100" dirty="0" err="1">
                <a:ea typeface="Open Sans" panose="020B0606030504020204" pitchFamily="34" charset="0"/>
                <a:cs typeface="Lato Medium" panose="020F0602020204030203" pitchFamily="34" charset="0"/>
              </a:rPr>
              <a:t>retail</a:t>
            </a:r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 físico y </a:t>
            </a:r>
            <a:r>
              <a:rPr lang="es-ES" sz="1100" dirty="0" err="1">
                <a:ea typeface="Open Sans" panose="020B0606030504020204" pitchFamily="34" charset="0"/>
                <a:cs typeface="Lato Medium" panose="020F0602020204030203" pitchFamily="34" charset="0"/>
              </a:rPr>
              <a:t>legaliziación</a:t>
            </a:r>
            <a:r>
              <a:rPr lang="es-ES" sz="1100" dirty="0">
                <a:ea typeface="Open Sans" panose="020B0606030504020204" pitchFamily="34" charset="0"/>
                <a:cs typeface="Lato Medium" panose="020F0602020204030203" pitchFamily="34" charset="0"/>
              </a:rPr>
              <a:t> documental (obtención de LPO)</a:t>
            </a:r>
            <a:endParaRPr lang="en-MY" sz="1100" dirty="0"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grpSp>
        <p:nvGrpSpPr>
          <p:cNvPr id="15" name="Group 161">
            <a:extLst>
              <a:ext uri="{FF2B5EF4-FFF2-40B4-BE49-F238E27FC236}">
                <a16:creationId xmlns:a16="http://schemas.microsoft.com/office/drawing/2014/main" id="{A11D67F4-D0C5-423C-BD55-A35B716C9059}"/>
              </a:ext>
            </a:extLst>
          </p:cNvPr>
          <p:cNvGrpSpPr/>
          <p:nvPr/>
        </p:nvGrpSpPr>
        <p:grpSpPr>
          <a:xfrm>
            <a:off x="1573587" y="1468275"/>
            <a:ext cx="647700" cy="647700"/>
            <a:chOff x="3443514" y="3595914"/>
            <a:chExt cx="863600" cy="863600"/>
          </a:xfrm>
          <a:solidFill>
            <a:schemeClr val="accent1"/>
          </a:solidFill>
        </p:grpSpPr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E4F0463A-D7BC-4D3A-963E-143968962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514" y="359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1DD80EF4-E894-4E15-8E70-74CFEC672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114" y="3824514"/>
              <a:ext cx="409575" cy="406400"/>
            </a:xfrm>
            <a:custGeom>
              <a:avLst/>
              <a:gdLst>
                <a:gd name="T0" fmla="*/ 258 w 258"/>
                <a:gd name="T1" fmla="*/ 128 h 256"/>
                <a:gd name="T2" fmla="*/ 258 w 258"/>
                <a:gd name="T3" fmla="*/ 128 h 256"/>
                <a:gd name="T4" fmla="*/ 256 w 258"/>
                <a:gd name="T5" fmla="*/ 142 h 256"/>
                <a:gd name="T6" fmla="*/ 254 w 258"/>
                <a:gd name="T7" fmla="*/ 154 h 256"/>
                <a:gd name="T8" fmla="*/ 252 w 258"/>
                <a:gd name="T9" fmla="*/ 166 h 256"/>
                <a:gd name="T10" fmla="*/ 248 w 258"/>
                <a:gd name="T11" fmla="*/ 178 h 256"/>
                <a:gd name="T12" fmla="*/ 242 w 258"/>
                <a:gd name="T13" fmla="*/ 190 h 256"/>
                <a:gd name="T14" fmla="*/ 236 w 258"/>
                <a:gd name="T15" fmla="*/ 200 h 256"/>
                <a:gd name="T16" fmla="*/ 220 w 258"/>
                <a:gd name="T17" fmla="*/ 218 h 256"/>
                <a:gd name="T18" fmla="*/ 200 w 258"/>
                <a:gd name="T19" fmla="*/ 234 h 256"/>
                <a:gd name="T20" fmla="*/ 190 w 258"/>
                <a:gd name="T21" fmla="*/ 242 h 256"/>
                <a:gd name="T22" fmla="*/ 178 w 258"/>
                <a:gd name="T23" fmla="*/ 246 h 256"/>
                <a:gd name="T24" fmla="*/ 166 w 258"/>
                <a:gd name="T25" fmla="*/ 250 h 256"/>
                <a:gd name="T26" fmla="*/ 154 w 258"/>
                <a:gd name="T27" fmla="*/ 254 h 256"/>
                <a:gd name="T28" fmla="*/ 142 w 258"/>
                <a:gd name="T29" fmla="*/ 256 h 256"/>
                <a:gd name="T30" fmla="*/ 128 w 258"/>
                <a:gd name="T31" fmla="*/ 256 h 256"/>
                <a:gd name="T32" fmla="*/ 128 w 258"/>
                <a:gd name="T33" fmla="*/ 256 h 256"/>
                <a:gd name="T34" fmla="*/ 116 w 258"/>
                <a:gd name="T35" fmla="*/ 256 h 256"/>
                <a:gd name="T36" fmla="*/ 102 w 258"/>
                <a:gd name="T37" fmla="*/ 254 h 256"/>
                <a:gd name="T38" fmla="*/ 90 w 258"/>
                <a:gd name="T39" fmla="*/ 250 h 256"/>
                <a:gd name="T40" fmla="*/ 78 w 258"/>
                <a:gd name="T41" fmla="*/ 246 h 256"/>
                <a:gd name="T42" fmla="*/ 68 w 258"/>
                <a:gd name="T43" fmla="*/ 242 h 256"/>
                <a:gd name="T44" fmla="*/ 56 w 258"/>
                <a:gd name="T45" fmla="*/ 234 h 256"/>
                <a:gd name="T46" fmla="*/ 38 w 258"/>
                <a:gd name="T47" fmla="*/ 218 h 256"/>
                <a:gd name="T48" fmla="*/ 22 w 258"/>
                <a:gd name="T49" fmla="*/ 200 h 256"/>
                <a:gd name="T50" fmla="*/ 16 w 258"/>
                <a:gd name="T51" fmla="*/ 190 h 256"/>
                <a:gd name="T52" fmla="*/ 10 w 258"/>
                <a:gd name="T53" fmla="*/ 178 h 256"/>
                <a:gd name="T54" fmla="*/ 6 w 258"/>
                <a:gd name="T55" fmla="*/ 166 h 256"/>
                <a:gd name="T56" fmla="*/ 2 w 258"/>
                <a:gd name="T57" fmla="*/ 154 h 256"/>
                <a:gd name="T58" fmla="*/ 0 w 258"/>
                <a:gd name="T59" fmla="*/ 142 h 256"/>
                <a:gd name="T60" fmla="*/ 0 w 258"/>
                <a:gd name="T61" fmla="*/ 128 h 256"/>
                <a:gd name="T62" fmla="*/ 0 w 258"/>
                <a:gd name="T63" fmla="*/ 128 h 256"/>
                <a:gd name="T64" fmla="*/ 0 w 258"/>
                <a:gd name="T65" fmla="*/ 114 h 256"/>
                <a:gd name="T66" fmla="*/ 2 w 258"/>
                <a:gd name="T67" fmla="*/ 102 h 256"/>
                <a:gd name="T68" fmla="*/ 6 w 258"/>
                <a:gd name="T69" fmla="*/ 90 h 256"/>
                <a:gd name="T70" fmla="*/ 10 w 258"/>
                <a:gd name="T71" fmla="*/ 78 h 256"/>
                <a:gd name="T72" fmla="*/ 16 w 258"/>
                <a:gd name="T73" fmla="*/ 66 h 256"/>
                <a:gd name="T74" fmla="*/ 22 w 258"/>
                <a:gd name="T75" fmla="*/ 56 h 256"/>
                <a:gd name="T76" fmla="*/ 38 w 258"/>
                <a:gd name="T77" fmla="*/ 38 h 256"/>
                <a:gd name="T78" fmla="*/ 56 w 258"/>
                <a:gd name="T79" fmla="*/ 22 h 256"/>
                <a:gd name="T80" fmla="*/ 68 w 258"/>
                <a:gd name="T81" fmla="*/ 14 h 256"/>
                <a:gd name="T82" fmla="*/ 78 w 258"/>
                <a:gd name="T83" fmla="*/ 10 h 256"/>
                <a:gd name="T84" fmla="*/ 90 w 258"/>
                <a:gd name="T85" fmla="*/ 6 h 256"/>
                <a:gd name="T86" fmla="*/ 102 w 258"/>
                <a:gd name="T87" fmla="*/ 2 h 256"/>
                <a:gd name="T88" fmla="*/ 116 w 258"/>
                <a:gd name="T89" fmla="*/ 0 h 256"/>
                <a:gd name="T90" fmla="*/ 128 w 258"/>
                <a:gd name="T91" fmla="*/ 0 h 256"/>
                <a:gd name="T92" fmla="*/ 128 w 258"/>
                <a:gd name="T93" fmla="*/ 0 h 256"/>
                <a:gd name="T94" fmla="*/ 142 w 258"/>
                <a:gd name="T95" fmla="*/ 0 h 256"/>
                <a:gd name="T96" fmla="*/ 154 w 258"/>
                <a:gd name="T97" fmla="*/ 2 h 256"/>
                <a:gd name="T98" fmla="*/ 166 w 258"/>
                <a:gd name="T99" fmla="*/ 6 h 256"/>
                <a:gd name="T100" fmla="*/ 178 w 258"/>
                <a:gd name="T101" fmla="*/ 10 h 256"/>
                <a:gd name="T102" fmla="*/ 190 w 258"/>
                <a:gd name="T103" fmla="*/ 14 h 256"/>
                <a:gd name="T104" fmla="*/ 200 w 258"/>
                <a:gd name="T105" fmla="*/ 22 h 256"/>
                <a:gd name="T106" fmla="*/ 220 w 258"/>
                <a:gd name="T107" fmla="*/ 38 h 256"/>
                <a:gd name="T108" fmla="*/ 236 w 258"/>
                <a:gd name="T109" fmla="*/ 56 h 256"/>
                <a:gd name="T110" fmla="*/ 242 w 258"/>
                <a:gd name="T111" fmla="*/ 66 h 256"/>
                <a:gd name="T112" fmla="*/ 248 w 258"/>
                <a:gd name="T113" fmla="*/ 78 h 256"/>
                <a:gd name="T114" fmla="*/ 252 w 258"/>
                <a:gd name="T115" fmla="*/ 90 h 256"/>
                <a:gd name="T116" fmla="*/ 254 w 258"/>
                <a:gd name="T117" fmla="*/ 102 h 256"/>
                <a:gd name="T118" fmla="*/ 256 w 258"/>
                <a:gd name="T119" fmla="*/ 114 h 256"/>
                <a:gd name="T120" fmla="*/ 258 w 258"/>
                <a:gd name="T121" fmla="*/ 128 h 256"/>
                <a:gd name="T122" fmla="*/ 258 w 258"/>
                <a:gd name="T123" fmla="*/ 12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256">
                  <a:moveTo>
                    <a:pt x="258" y="128"/>
                  </a:moveTo>
                  <a:lnTo>
                    <a:pt x="258" y="128"/>
                  </a:lnTo>
                  <a:lnTo>
                    <a:pt x="256" y="142"/>
                  </a:lnTo>
                  <a:lnTo>
                    <a:pt x="254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2" y="190"/>
                  </a:lnTo>
                  <a:lnTo>
                    <a:pt x="236" y="200"/>
                  </a:lnTo>
                  <a:lnTo>
                    <a:pt x="220" y="218"/>
                  </a:lnTo>
                  <a:lnTo>
                    <a:pt x="200" y="234"/>
                  </a:lnTo>
                  <a:lnTo>
                    <a:pt x="190" y="242"/>
                  </a:lnTo>
                  <a:lnTo>
                    <a:pt x="178" y="246"/>
                  </a:lnTo>
                  <a:lnTo>
                    <a:pt x="166" y="250"/>
                  </a:lnTo>
                  <a:lnTo>
                    <a:pt x="154" y="254"/>
                  </a:lnTo>
                  <a:lnTo>
                    <a:pt x="142" y="256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16" y="256"/>
                  </a:lnTo>
                  <a:lnTo>
                    <a:pt x="102" y="254"/>
                  </a:lnTo>
                  <a:lnTo>
                    <a:pt x="90" y="250"/>
                  </a:lnTo>
                  <a:lnTo>
                    <a:pt x="78" y="246"/>
                  </a:lnTo>
                  <a:lnTo>
                    <a:pt x="68" y="242"/>
                  </a:lnTo>
                  <a:lnTo>
                    <a:pt x="56" y="234"/>
                  </a:lnTo>
                  <a:lnTo>
                    <a:pt x="38" y="218"/>
                  </a:lnTo>
                  <a:lnTo>
                    <a:pt x="22" y="200"/>
                  </a:lnTo>
                  <a:lnTo>
                    <a:pt x="16" y="190"/>
                  </a:lnTo>
                  <a:lnTo>
                    <a:pt x="10" y="178"/>
                  </a:lnTo>
                  <a:lnTo>
                    <a:pt x="6" y="166"/>
                  </a:lnTo>
                  <a:lnTo>
                    <a:pt x="2" y="154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2" y="102"/>
                  </a:lnTo>
                  <a:lnTo>
                    <a:pt x="6" y="90"/>
                  </a:lnTo>
                  <a:lnTo>
                    <a:pt x="10" y="78"/>
                  </a:lnTo>
                  <a:lnTo>
                    <a:pt x="16" y="66"/>
                  </a:lnTo>
                  <a:lnTo>
                    <a:pt x="22" y="56"/>
                  </a:lnTo>
                  <a:lnTo>
                    <a:pt x="38" y="38"/>
                  </a:lnTo>
                  <a:lnTo>
                    <a:pt x="56" y="22"/>
                  </a:lnTo>
                  <a:lnTo>
                    <a:pt x="68" y="14"/>
                  </a:lnTo>
                  <a:lnTo>
                    <a:pt x="78" y="10"/>
                  </a:lnTo>
                  <a:lnTo>
                    <a:pt x="90" y="6"/>
                  </a:lnTo>
                  <a:lnTo>
                    <a:pt x="102" y="2"/>
                  </a:lnTo>
                  <a:lnTo>
                    <a:pt x="116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2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90" y="14"/>
                  </a:lnTo>
                  <a:lnTo>
                    <a:pt x="200" y="22"/>
                  </a:lnTo>
                  <a:lnTo>
                    <a:pt x="220" y="38"/>
                  </a:lnTo>
                  <a:lnTo>
                    <a:pt x="236" y="56"/>
                  </a:lnTo>
                  <a:lnTo>
                    <a:pt x="242" y="66"/>
                  </a:lnTo>
                  <a:lnTo>
                    <a:pt x="248" y="78"/>
                  </a:lnTo>
                  <a:lnTo>
                    <a:pt x="252" y="90"/>
                  </a:lnTo>
                  <a:lnTo>
                    <a:pt x="254" y="102"/>
                  </a:lnTo>
                  <a:lnTo>
                    <a:pt x="256" y="114"/>
                  </a:lnTo>
                  <a:lnTo>
                    <a:pt x="258" y="128"/>
                  </a:lnTo>
                  <a:lnTo>
                    <a:pt x="258" y="12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B77F8465-37BC-4793-B636-B16F35E9B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464" y="3983264"/>
              <a:ext cx="142875" cy="88900"/>
            </a:xfrm>
            <a:custGeom>
              <a:avLst/>
              <a:gdLst>
                <a:gd name="T0" fmla="*/ 90 w 90"/>
                <a:gd name="T1" fmla="*/ 0 h 56"/>
                <a:gd name="T2" fmla="*/ 32 w 90"/>
                <a:gd name="T3" fmla="*/ 56 h 56"/>
                <a:gd name="T4" fmla="*/ 0 w 90"/>
                <a:gd name="T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56">
                  <a:moveTo>
                    <a:pt x="90" y="0"/>
                  </a:moveTo>
                  <a:lnTo>
                    <a:pt x="32" y="56"/>
                  </a:lnTo>
                  <a:lnTo>
                    <a:pt x="0" y="26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19" name="Group 161">
            <a:extLst>
              <a:ext uri="{FF2B5EF4-FFF2-40B4-BE49-F238E27FC236}">
                <a16:creationId xmlns:a16="http://schemas.microsoft.com/office/drawing/2014/main" id="{E9C4F6DA-D5D7-46E0-ABB8-FD35E6A1FF88}"/>
              </a:ext>
            </a:extLst>
          </p:cNvPr>
          <p:cNvGrpSpPr/>
          <p:nvPr/>
        </p:nvGrpSpPr>
        <p:grpSpPr>
          <a:xfrm>
            <a:off x="1573587" y="2546479"/>
            <a:ext cx="647700" cy="647700"/>
            <a:chOff x="3443514" y="3595914"/>
            <a:chExt cx="863600" cy="863600"/>
          </a:xfrm>
          <a:solidFill>
            <a:schemeClr val="accent1"/>
          </a:solidFill>
        </p:grpSpPr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627A73-AAC1-4FBE-BA4E-8E1B6BF5B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514" y="359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D3B68C5F-5191-432E-9AAD-FF739A888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114" y="3824514"/>
              <a:ext cx="409575" cy="406400"/>
            </a:xfrm>
            <a:custGeom>
              <a:avLst/>
              <a:gdLst>
                <a:gd name="T0" fmla="*/ 258 w 258"/>
                <a:gd name="T1" fmla="*/ 128 h 256"/>
                <a:gd name="T2" fmla="*/ 258 w 258"/>
                <a:gd name="T3" fmla="*/ 128 h 256"/>
                <a:gd name="T4" fmla="*/ 256 w 258"/>
                <a:gd name="T5" fmla="*/ 142 h 256"/>
                <a:gd name="T6" fmla="*/ 254 w 258"/>
                <a:gd name="T7" fmla="*/ 154 h 256"/>
                <a:gd name="T8" fmla="*/ 252 w 258"/>
                <a:gd name="T9" fmla="*/ 166 h 256"/>
                <a:gd name="T10" fmla="*/ 248 w 258"/>
                <a:gd name="T11" fmla="*/ 178 h 256"/>
                <a:gd name="T12" fmla="*/ 242 w 258"/>
                <a:gd name="T13" fmla="*/ 190 h 256"/>
                <a:gd name="T14" fmla="*/ 236 w 258"/>
                <a:gd name="T15" fmla="*/ 200 h 256"/>
                <a:gd name="T16" fmla="*/ 220 w 258"/>
                <a:gd name="T17" fmla="*/ 218 h 256"/>
                <a:gd name="T18" fmla="*/ 200 w 258"/>
                <a:gd name="T19" fmla="*/ 234 h 256"/>
                <a:gd name="T20" fmla="*/ 190 w 258"/>
                <a:gd name="T21" fmla="*/ 242 h 256"/>
                <a:gd name="T22" fmla="*/ 178 w 258"/>
                <a:gd name="T23" fmla="*/ 246 h 256"/>
                <a:gd name="T24" fmla="*/ 166 w 258"/>
                <a:gd name="T25" fmla="*/ 250 h 256"/>
                <a:gd name="T26" fmla="*/ 154 w 258"/>
                <a:gd name="T27" fmla="*/ 254 h 256"/>
                <a:gd name="T28" fmla="*/ 142 w 258"/>
                <a:gd name="T29" fmla="*/ 256 h 256"/>
                <a:gd name="T30" fmla="*/ 128 w 258"/>
                <a:gd name="T31" fmla="*/ 256 h 256"/>
                <a:gd name="T32" fmla="*/ 128 w 258"/>
                <a:gd name="T33" fmla="*/ 256 h 256"/>
                <a:gd name="T34" fmla="*/ 116 w 258"/>
                <a:gd name="T35" fmla="*/ 256 h 256"/>
                <a:gd name="T36" fmla="*/ 102 w 258"/>
                <a:gd name="T37" fmla="*/ 254 h 256"/>
                <a:gd name="T38" fmla="*/ 90 w 258"/>
                <a:gd name="T39" fmla="*/ 250 h 256"/>
                <a:gd name="T40" fmla="*/ 78 w 258"/>
                <a:gd name="T41" fmla="*/ 246 h 256"/>
                <a:gd name="T42" fmla="*/ 68 w 258"/>
                <a:gd name="T43" fmla="*/ 242 h 256"/>
                <a:gd name="T44" fmla="*/ 56 w 258"/>
                <a:gd name="T45" fmla="*/ 234 h 256"/>
                <a:gd name="T46" fmla="*/ 38 w 258"/>
                <a:gd name="T47" fmla="*/ 218 h 256"/>
                <a:gd name="T48" fmla="*/ 22 w 258"/>
                <a:gd name="T49" fmla="*/ 200 h 256"/>
                <a:gd name="T50" fmla="*/ 16 w 258"/>
                <a:gd name="T51" fmla="*/ 190 h 256"/>
                <a:gd name="T52" fmla="*/ 10 w 258"/>
                <a:gd name="T53" fmla="*/ 178 h 256"/>
                <a:gd name="T54" fmla="*/ 6 w 258"/>
                <a:gd name="T55" fmla="*/ 166 h 256"/>
                <a:gd name="T56" fmla="*/ 2 w 258"/>
                <a:gd name="T57" fmla="*/ 154 h 256"/>
                <a:gd name="T58" fmla="*/ 0 w 258"/>
                <a:gd name="T59" fmla="*/ 142 h 256"/>
                <a:gd name="T60" fmla="*/ 0 w 258"/>
                <a:gd name="T61" fmla="*/ 128 h 256"/>
                <a:gd name="T62" fmla="*/ 0 w 258"/>
                <a:gd name="T63" fmla="*/ 128 h 256"/>
                <a:gd name="T64" fmla="*/ 0 w 258"/>
                <a:gd name="T65" fmla="*/ 114 h 256"/>
                <a:gd name="T66" fmla="*/ 2 w 258"/>
                <a:gd name="T67" fmla="*/ 102 h 256"/>
                <a:gd name="T68" fmla="*/ 6 w 258"/>
                <a:gd name="T69" fmla="*/ 90 h 256"/>
                <a:gd name="T70" fmla="*/ 10 w 258"/>
                <a:gd name="T71" fmla="*/ 78 h 256"/>
                <a:gd name="T72" fmla="*/ 16 w 258"/>
                <a:gd name="T73" fmla="*/ 66 h 256"/>
                <a:gd name="T74" fmla="*/ 22 w 258"/>
                <a:gd name="T75" fmla="*/ 56 h 256"/>
                <a:gd name="T76" fmla="*/ 38 w 258"/>
                <a:gd name="T77" fmla="*/ 38 h 256"/>
                <a:gd name="T78" fmla="*/ 56 w 258"/>
                <a:gd name="T79" fmla="*/ 22 h 256"/>
                <a:gd name="T80" fmla="*/ 68 w 258"/>
                <a:gd name="T81" fmla="*/ 14 h 256"/>
                <a:gd name="T82" fmla="*/ 78 w 258"/>
                <a:gd name="T83" fmla="*/ 10 h 256"/>
                <a:gd name="T84" fmla="*/ 90 w 258"/>
                <a:gd name="T85" fmla="*/ 6 h 256"/>
                <a:gd name="T86" fmla="*/ 102 w 258"/>
                <a:gd name="T87" fmla="*/ 2 h 256"/>
                <a:gd name="T88" fmla="*/ 116 w 258"/>
                <a:gd name="T89" fmla="*/ 0 h 256"/>
                <a:gd name="T90" fmla="*/ 128 w 258"/>
                <a:gd name="T91" fmla="*/ 0 h 256"/>
                <a:gd name="T92" fmla="*/ 128 w 258"/>
                <a:gd name="T93" fmla="*/ 0 h 256"/>
                <a:gd name="T94" fmla="*/ 142 w 258"/>
                <a:gd name="T95" fmla="*/ 0 h 256"/>
                <a:gd name="T96" fmla="*/ 154 w 258"/>
                <a:gd name="T97" fmla="*/ 2 h 256"/>
                <a:gd name="T98" fmla="*/ 166 w 258"/>
                <a:gd name="T99" fmla="*/ 6 h 256"/>
                <a:gd name="T100" fmla="*/ 178 w 258"/>
                <a:gd name="T101" fmla="*/ 10 h 256"/>
                <a:gd name="T102" fmla="*/ 190 w 258"/>
                <a:gd name="T103" fmla="*/ 14 h 256"/>
                <a:gd name="T104" fmla="*/ 200 w 258"/>
                <a:gd name="T105" fmla="*/ 22 h 256"/>
                <a:gd name="T106" fmla="*/ 220 w 258"/>
                <a:gd name="T107" fmla="*/ 38 h 256"/>
                <a:gd name="T108" fmla="*/ 236 w 258"/>
                <a:gd name="T109" fmla="*/ 56 h 256"/>
                <a:gd name="T110" fmla="*/ 242 w 258"/>
                <a:gd name="T111" fmla="*/ 66 h 256"/>
                <a:gd name="T112" fmla="*/ 248 w 258"/>
                <a:gd name="T113" fmla="*/ 78 h 256"/>
                <a:gd name="T114" fmla="*/ 252 w 258"/>
                <a:gd name="T115" fmla="*/ 90 h 256"/>
                <a:gd name="T116" fmla="*/ 254 w 258"/>
                <a:gd name="T117" fmla="*/ 102 h 256"/>
                <a:gd name="T118" fmla="*/ 256 w 258"/>
                <a:gd name="T119" fmla="*/ 114 h 256"/>
                <a:gd name="T120" fmla="*/ 258 w 258"/>
                <a:gd name="T121" fmla="*/ 128 h 256"/>
                <a:gd name="T122" fmla="*/ 258 w 258"/>
                <a:gd name="T123" fmla="*/ 12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256">
                  <a:moveTo>
                    <a:pt x="258" y="128"/>
                  </a:moveTo>
                  <a:lnTo>
                    <a:pt x="258" y="128"/>
                  </a:lnTo>
                  <a:lnTo>
                    <a:pt x="256" y="142"/>
                  </a:lnTo>
                  <a:lnTo>
                    <a:pt x="254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2" y="190"/>
                  </a:lnTo>
                  <a:lnTo>
                    <a:pt x="236" y="200"/>
                  </a:lnTo>
                  <a:lnTo>
                    <a:pt x="220" y="218"/>
                  </a:lnTo>
                  <a:lnTo>
                    <a:pt x="200" y="234"/>
                  </a:lnTo>
                  <a:lnTo>
                    <a:pt x="190" y="242"/>
                  </a:lnTo>
                  <a:lnTo>
                    <a:pt x="178" y="246"/>
                  </a:lnTo>
                  <a:lnTo>
                    <a:pt x="166" y="250"/>
                  </a:lnTo>
                  <a:lnTo>
                    <a:pt x="154" y="254"/>
                  </a:lnTo>
                  <a:lnTo>
                    <a:pt x="142" y="256"/>
                  </a:lnTo>
                  <a:lnTo>
                    <a:pt x="128" y="256"/>
                  </a:lnTo>
                  <a:lnTo>
                    <a:pt x="128" y="256"/>
                  </a:lnTo>
                  <a:lnTo>
                    <a:pt x="116" y="256"/>
                  </a:lnTo>
                  <a:lnTo>
                    <a:pt x="102" y="254"/>
                  </a:lnTo>
                  <a:lnTo>
                    <a:pt x="90" y="250"/>
                  </a:lnTo>
                  <a:lnTo>
                    <a:pt x="78" y="246"/>
                  </a:lnTo>
                  <a:lnTo>
                    <a:pt x="68" y="242"/>
                  </a:lnTo>
                  <a:lnTo>
                    <a:pt x="56" y="234"/>
                  </a:lnTo>
                  <a:lnTo>
                    <a:pt x="38" y="218"/>
                  </a:lnTo>
                  <a:lnTo>
                    <a:pt x="22" y="200"/>
                  </a:lnTo>
                  <a:lnTo>
                    <a:pt x="16" y="190"/>
                  </a:lnTo>
                  <a:lnTo>
                    <a:pt x="10" y="178"/>
                  </a:lnTo>
                  <a:lnTo>
                    <a:pt x="6" y="166"/>
                  </a:lnTo>
                  <a:lnTo>
                    <a:pt x="2" y="154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14"/>
                  </a:lnTo>
                  <a:lnTo>
                    <a:pt x="2" y="102"/>
                  </a:lnTo>
                  <a:lnTo>
                    <a:pt x="6" y="90"/>
                  </a:lnTo>
                  <a:lnTo>
                    <a:pt x="10" y="78"/>
                  </a:lnTo>
                  <a:lnTo>
                    <a:pt x="16" y="66"/>
                  </a:lnTo>
                  <a:lnTo>
                    <a:pt x="22" y="56"/>
                  </a:lnTo>
                  <a:lnTo>
                    <a:pt x="38" y="38"/>
                  </a:lnTo>
                  <a:lnTo>
                    <a:pt x="56" y="22"/>
                  </a:lnTo>
                  <a:lnTo>
                    <a:pt x="68" y="14"/>
                  </a:lnTo>
                  <a:lnTo>
                    <a:pt x="78" y="10"/>
                  </a:lnTo>
                  <a:lnTo>
                    <a:pt x="90" y="6"/>
                  </a:lnTo>
                  <a:lnTo>
                    <a:pt x="102" y="2"/>
                  </a:lnTo>
                  <a:lnTo>
                    <a:pt x="116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42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90" y="14"/>
                  </a:lnTo>
                  <a:lnTo>
                    <a:pt x="200" y="22"/>
                  </a:lnTo>
                  <a:lnTo>
                    <a:pt x="220" y="38"/>
                  </a:lnTo>
                  <a:lnTo>
                    <a:pt x="236" y="56"/>
                  </a:lnTo>
                  <a:lnTo>
                    <a:pt x="242" y="66"/>
                  </a:lnTo>
                  <a:lnTo>
                    <a:pt x="248" y="78"/>
                  </a:lnTo>
                  <a:lnTo>
                    <a:pt x="252" y="90"/>
                  </a:lnTo>
                  <a:lnTo>
                    <a:pt x="254" y="102"/>
                  </a:lnTo>
                  <a:lnTo>
                    <a:pt x="256" y="114"/>
                  </a:lnTo>
                  <a:lnTo>
                    <a:pt x="258" y="128"/>
                  </a:lnTo>
                  <a:lnTo>
                    <a:pt x="258" y="128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2" name="Freeform 31">
              <a:extLst>
                <a:ext uri="{FF2B5EF4-FFF2-40B4-BE49-F238E27FC236}">
                  <a16:creationId xmlns:a16="http://schemas.microsoft.com/office/drawing/2014/main" id="{CA30CAAC-F100-4AF3-80F7-3C45FF000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464" y="3983264"/>
              <a:ext cx="142875" cy="88900"/>
            </a:xfrm>
            <a:custGeom>
              <a:avLst/>
              <a:gdLst>
                <a:gd name="T0" fmla="*/ 90 w 90"/>
                <a:gd name="T1" fmla="*/ 0 h 56"/>
                <a:gd name="T2" fmla="*/ 32 w 90"/>
                <a:gd name="T3" fmla="*/ 56 h 56"/>
                <a:gd name="T4" fmla="*/ 0 w 90"/>
                <a:gd name="T5" fmla="*/ 2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56">
                  <a:moveTo>
                    <a:pt x="90" y="0"/>
                  </a:moveTo>
                  <a:lnTo>
                    <a:pt x="32" y="56"/>
                  </a:lnTo>
                  <a:lnTo>
                    <a:pt x="0" y="26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381183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Mantenimiento y puesta en valor del inmueble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631E95-113D-46AE-ACA3-1333B8E6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13" y="47690"/>
            <a:ext cx="6731194" cy="665049"/>
          </a:xfrm>
        </p:spPr>
        <p:txBody>
          <a:bodyPr>
            <a:noAutofit/>
          </a:bodyPr>
          <a:lstStyle/>
          <a:p>
            <a:r>
              <a:rPr lang="es-ES" sz="1600" dirty="0"/>
              <a:t>El Project Manager en un </a:t>
            </a:r>
            <a:r>
              <a:rPr lang="es-ES" sz="1600" dirty="0" err="1"/>
              <a:t>servicer</a:t>
            </a:r>
            <a:r>
              <a:rPr lang="es-ES" sz="1600" dirty="0"/>
              <a:t> de gestión de activos</a:t>
            </a:r>
            <a:br>
              <a:rPr lang="es-ES" sz="1600" dirty="0"/>
            </a:br>
            <a:r>
              <a:rPr lang="es-ES" sz="1600" dirty="0"/>
              <a:t>La gestión desde la adquisición a la comercialización </a:t>
            </a:r>
            <a:endParaRPr lang="en-MY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A103448-2018-4507-98AA-600453011EBB}"/>
              </a:ext>
            </a:extLst>
          </p:cNvPr>
          <p:cNvSpPr txBox="1"/>
          <p:nvPr/>
        </p:nvSpPr>
        <p:spPr>
          <a:xfrm>
            <a:off x="359284" y="142033"/>
            <a:ext cx="576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2</a:t>
            </a:r>
          </a:p>
        </p:txBody>
      </p:sp>
      <p:sp>
        <p:nvSpPr>
          <p:cNvPr id="10" name="Teardrop 16">
            <a:extLst>
              <a:ext uri="{FF2B5EF4-FFF2-40B4-BE49-F238E27FC236}">
                <a16:creationId xmlns:a16="http://schemas.microsoft.com/office/drawing/2014/main" id="{B0960857-3C9B-48BC-9C45-B6249C08BB85}"/>
              </a:ext>
            </a:extLst>
          </p:cNvPr>
          <p:cNvSpPr/>
          <p:nvPr/>
        </p:nvSpPr>
        <p:spPr>
          <a:xfrm>
            <a:off x="1690697" y="1119295"/>
            <a:ext cx="685800" cy="6858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B8D1FC2-84E0-466E-9E09-61A193FA0B8E}"/>
              </a:ext>
            </a:extLst>
          </p:cNvPr>
          <p:cNvSpPr/>
          <p:nvPr/>
        </p:nvSpPr>
        <p:spPr>
          <a:xfrm>
            <a:off x="2457460" y="1324929"/>
            <a:ext cx="3042714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ms-MY" sz="1200" b="1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Lato Medium" panose="020F0602020204030203" pitchFamily="34" charset="0"/>
              </a:rPr>
              <a:t>Estudio documental y físico</a:t>
            </a:r>
            <a:endParaRPr lang="ms-MY" sz="1100" dirty="0">
              <a:solidFill>
                <a:schemeClr val="bg1">
                  <a:lumMod val="50000"/>
                </a:schemeClr>
              </a:solidFill>
              <a:latin typeface="Lato Medium" panose="020F0602020204030203" pitchFamily="34" charset="0"/>
              <a:ea typeface="Open Sans" panose="020B0606030504020204" pitchFamily="34" charset="0"/>
              <a:cs typeface="Lato Medium" panose="020F0602020204030203" pitchFamily="34" charset="0"/>
            </a:endParaRPr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E44704AA-09FB-456C-895B-4622EF143FF1}"/>
              </a:ext>
            </a:extLst>
          </p:cNvPr>
          <p:cNvCxnSpPr/>
          <p:nvPr/>
        </p:nvCxnSpPr>
        <p:spPr>
          <a:xfrm>
            <a:off x="1690697" y="1949461"/>
            <a:ext cx="3819954" cy="0"/>
          </a:xfrm>
          <a:prstGeom prst="line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2">
            <a:extLst>
              <a:ext uri="{FF2B5EF4-FFF2-40B4-BE49-F238E27FC236}">
                <a16:creationId xmlns:a16="http://schemas.microsoft.com/office/drawing/2014/main" id="{3F4DC988-0579-490C-8C37-0ED8FD1CF8B6}"/>
              </a:ext>
            </a:extLst>
          </p:cNvPr>
          <p:cNvSpPr txBox="1"/>
          <p:nvPr/>
        </p:nvSpPr>
        <p:spPr>
          <a:xfrm>
            <a:off x="1877654" y="2093828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 err="1">
                <a:ea typeface="Lato Light"/>
                <a:cs typeface="Lato Light"/>
              </a:rPr>
              <a:t>Edicto</a:t>
            </a:r>
            <a:r>
              <a:rPr lang="en-US" sz="1100" dirty="0">
                <a:ea typeface="Lato Light"/>
                <a:cs typeface="Lato Light"/>
              </a:rPr>
              <a:t> de </a:t>
            </a:r>
            <a:r>
              <a:rPr lang="en-US" sz="1100" dirty="0" err="1">
                <a:ea typeface="Lato Light"/>
                <a:cs typeface="Lato Light"/>
              </a:rPr>
              <a:t>Subasta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14" name="Isosceles Triangle 9">
            <a:extLst>
              <a:ext uri="{FF2B5EF4-FFF2-40B4-BE49-F238E27FC236}">
                <a16:creationId xmlns:a16="http://schemas.microsoft.com/office/drawing/2014/main" id="{8E781E7A-96FD-42E3-87E5-788B7E63CCD5}"/>
              </a:ext>
            </a:extLst>
          </p:cNvPr>
          <p:cNvSpPr/>
          <p:nvPr/>
        </p:nvSpPr>
        <p:spPr>
          <a:xfrm rot="16200000">
            <a:off x="1695790" y="2150675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5" name="TextBox 39">
            <a:extLst>
              <a:ext uri="{FF2B5EF4-FFF2-40B4-BE49-F238E27FC236}">
                <a16:creationId xmlns:a16="http://schemas.microsoft.com/office/drawing/2014/main" id="{C3DA7E6C-D403-47B1-90F8-8160C2C1D039}"/>
              </a:ext>
            </a:extLst>
          </p:cNvPr>
          <p:cNvSpPr txBox="1"/>
          <p:nvPr/>
        </p:nvSpPr>
        <p:spPr>
          <a:xfrm>
            <a:off x="1877654" y="2516810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>
                <a:ea typeface="Lato Light"/>
                <a:cs typeface="Lato Light"/>
              </a:rPr>
              <a:t>Acta de </a:t>
            </a:r>
            <a:r>
              <a:rPr lang="en-US" sz="1100" dirty="0" err="1">
                <a:ea typeface="Lato Light"/>
                <a:cs typeface="Lato Light"/>
              </a:rPr>
              <a:t>Subasta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16" name="Isosceles Triangle 40">
            <a:extLst>
              <a:ext uri="{FF2B5EF4-FFF2-40B4-BE49-F238E27FC236}">
                <a16:creationId xmlns:a16="http://schemas.microsoft.com/office/drawing/2014/main" id="{B1A9955E-A287-4BC4-8C9A-6697FA9B4CB1}"/>
              </a:ext>
            </a:extLst>
          </p:cNvPr>
          <p:cNvSpPr/>
          <p:nvPr/>
        </p:nvSpPr>
        <p:spPr>
          <a:xfrm rot="16200000">
            <a:off x="1695790" y="257365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17" name="TextBox 41">
            <a:extLst>
              <a:ext uri="{FF2B5EF4-FFF2-40B4-BE49-F238E27FC236}">
                <a16:creationId xmlns:a16="http://schemas.microsoft.com/office/drawing/2014/main" id="{D8E2D669-21C8-4664-B45E-A01D3AE1CB31}"/>
              </a:ext>
            </a:extLst>
          </p:cNvPr>
          <p:cNvSpPr txBox="1"/>
          <p:nvPr/>
        </p:nvSpPr>
        <p:spPr>
          <a:xfrm>
            <a:off x="1877654" y="2939792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 err="1">
                <a:ea typeface="Lato Light"/>
                <a:cs typeface="Lato Light"/>
              </a:rPr>
              <a:t>Decreto</a:t>
            </a:r>
            <a:r>
              <a:rPr lang="en-US" sz="1100" dirty="0">
                <a:ea typeface="Lato Light"/>
                <a:cs typeface="Lato Light"/>
              </a:rPr>
              <a:t> de </a:t>
            </a:r>
            <a:r>
              <a:rPr lang="en-US" sz="1100" dirty="0" err="1">
                <a:ea typeface="Lato Light"/>
                <a:cs typeface="Lato Light"/>
              </a:rPr>
              <a:t>adjudicación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18" name="Isosceles Triangle 47">
            <a:extLst>
              <a:ext uri="{FF2B5EF4-FFF2-40B4-BE49-F238E27FC236}">
                <a16:creationId xmlns:a16="http://schemas.microsoft.com/office/drawing/2014/main" id="{0018C857-633D-41E0-9698-CF58247A6F61}"/>
              </a:ext>
            </a:extLst>
          </p:cNvPr>
          <p:cNvSpPr/>
          <p:nvPr/>
        </p:nvSpPr>
        <p:spPr>
          <a:xfrm rot="16200000">
            <a:off x="1695790" y="2996638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grpSp>
        <p:nvGrpSpPr>
          <p:cNvPr id="19" name="Group 153">
            <a:extLst>
              <a:ext uri="{FF2B5EF4-FFF2-40B4-BE49-F238E27FC236}">
                <a16:creationId xmlns:a16="http://schemas.microsoft.com/office/drawing/2014/main" id="{DF506DF4-00FF-4153-BA7D-959C25D9EE26}"/>
              </a:ext>
            </a:extLst>
          </p:cNvPr>
          <p:cNvGrpSpPr/>
          <p:nvPr/>
        </p:nvGrpSpPr>
        <p:grpSpPr>
          <a:xfrm>
            <a:off x="1708843" y="1139645"/>
            <a:ext cx="647700" cy="647700"/>
            <a:chOff x="7253514" y="2325914"/>
            <a:chExt cx="863600" cy="863600"/>
          </a:xfrm>
          <a:solidFill>
            <a:schemeClr val="accent1"/>
          </a:solidFill>
        </p:grpSpPr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C32A1652-C4C1-457A-91C2-2BB4BA489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3514" y="2325914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1" name="Freeform 83">
              <a:extLst>
                <a:ext uri="{FF2B5EF4-FFF2-40B4-BE49-F238E27FC236}">
                  <a16:creationId xmlns:a16="http://schemas.microsoft.com/office/drawing/2014/main" id="{109B1150-333F-48C3-A122-6E8E42A67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7664" y="2554514"/>
              <a:ext cx="495300" cy="406400"/>
            </a:xfrm>
            <a:custGeom>
              <a:avLst/>
              <a:gdLst>
                <a:gd name="T0" fmla="*/ 288 w 312"/>
                <a:gd name="T1" fmla="*/ 22 h 256"/>
                <a:gd name="T2" fmla="*/ 288 w 312"/>
                <a:gd name="T3" fmla="*/ 22 h 256"/>
                <a:gd name="T4" fmla="*/ 276 w 312"/>
                <a:gd name="T5" fmla="*/ 12 h 256"/>
                <a:gd name="T6" fmla="*/ 262 w 312"/>
                <a:gd name="T7" fmla="*/ 6 h 256"/>
                <a:gd name="T8" fmla="*/ 248 w 312"/>
                <a:gd name="T9" fmla="*/ 2 h 256"/>
                <a:gd name="T10" fmla="*/ 232 w 312"/>
                <a:gd name="T11" fmla="*/ 0 h 256"/>
                <a:gd name="T12" fmla="*/ 218 w 312"/>
                <a:gd name="T13" fmla="*/ 2 h 256"/>
                <a:gd name="T14" fmla="*/ 204 w 312"/>
                <a:gd name="T15" fmla="*/ 6 h 256"/>
                <a:gd name="T16" fmla="*/ 190 w 312"/>
                <a:gd name="T17" fmla="*/ 12 h 256"/>
                <a:gd name="T18" fmla="*/ 178 w 312"/>
                <a:gd name="T19" fmla="*/ 22 h 256"/>
                <a:gd name="T20" fmla="*/ 156 w 312"/>
                <a:gd name="T21" fmla="*/ 40 h 256"/>
                <a:gd name="T22" fmla="*/ 136 w 312"/>
                <a:gd name="T23" fmla="*/ 22 h 256"/>
                <a:gd name="T24" fmla="*/ 136 w 312"/>
                <a:gd name="T25" fmla="*/ 22 h 256"/>
                <a:gd name="T26" fmla="*/ 124 w 312"/>
                <a:gd name="T27" fmla="*/ 12 h 256"/>
                <a:gd name="T28" fmla="*/ 110 w 312"/>
                <a:gd name="T29" fmla="*/ 6 h 256"/>
                <a:gd name="T30" fmla="*/ 96 w 312"/>
                <a:gd name="T31" fmla="*/ 2 h 256"/>
                <a:gd name="T32" fmla="*/ 82 w 312"/>
                <a:gd name="T33" fmla="*/ 0 h 256"/>
                <a:gd name="T34" fmla="*/ 66 w 312"/>
                <a:gd name="T35" fmla="*/ 2 h 256"/>
                <a:gd name="T36" fmla="*/ 52 w 312"/>
                <a:gd name="T37" fmla="*/ 6 h 256"/>
                <a:gd name="T38" fmla="*/ 38 w 312"/>
                <a:gd name="T39" fmla="*/ 12 h 256"/>
                <a:gd name="T40" fmla="*/ 26 w 312"/>
                <a:gd name="T41" fmla="*/ 22 h 256"/>
                <a:gd name="T42" fmla="*/ 26 w 312"/>
                <a:gd name="T43" fmla="*/ 22 h 256"/>
                <a:gd name="T44" fmla="*/ 14 w 312"/>
                <a:gd name="T45" fmla="*/ 34 h 256"/>
                <a:gd name="T46" fmla="*/ 6 w 312"/>
                <a:gd name="T47" fmla="*/ 48 h 256"/>
                <a:gd name="T48" fmla="*/ 2 w 312"/>
                <a:gd name="T49" fmla="*/ 64 h 256"/>
                <a:gd name="T50" fmla="*/ 0 w 312"/>
                <a:gd name="T51" fmla="*/ 78 h 256"/>
                <a:gd name="T52" fmla="*/ 2 w 312"/>
                <a:gd name="T53" fmla="*/ 94 h 256"/>
                <a:gd name="T54" fmla="*/ 6 w 312"/>
                <a:gd name="T55" fmla="*/ 108 h 256"/>
                <a:gd name="T56" fmla="*/ 14 w 312"/>
                <a:gd name="T57" fmla="*/ 122 h 256"/>
                <a:gd name="T58" fmla="*/ 26 w 312"/>
                <a:gd name="T59" fmla="*/ 136 h 256"/>
                <a:gd name="T60" fmla="*/ 156 w 312"/>
                <a:gd name="T61" fmla="*/ 256 h 256"/>
                <a:gd name="T62" fmla="*/ 288 w 312"/>
                <a:gd name="T63" fmla="*/ 136 h 256"/>
                <a:gd name="T64" fmla="*/ 288 w 312"/>
                <a:gd name="T65" fmla="*/ 136 h 256"/>
                <a:gd name="T66" fmla="*/ 298 w 312"/>
                <a:gd name="T67" fmla="*/ 122 h 256"/>
                <a:gd name="T68" fmla="*/ 306 w 312"/>
                <a:gd name="T69" fmla="*/ 108 h 256"/>
                <a:gd name="T70" fmla="*/ 312 w 312"/>
                <a:gd name="T71" fmla="*/ 94 h 256"/>
                <a:gd name="T72" fmla="*/ 312 w 312"/>
                <a:gd name="T73" fmla="*/ 78 h 256"/>
                <a:gd name="T74" fmla="*/ 312 w 312"/>
                <a:gd name="T75" fmla="*/ 64 h 256"/>
                <a:gd name="T76" fmla="*/ 306 w 312"/>
                <a:gd name="T77" fmla="*/ 48 h 256"/>
                <a:gd name="T78" fmla="*/ 298 w 312"/>
                <a:gd name="T79" fmla="*/ 34 h 256"/>
                <a:gd name="T80" fmla="*/ 288 w 312"/>
                <a:gd name="T81" fmla="*/ 22 h 256"/>
                <a:gd name="T82" fmla="*/ 288 w 312"/>
                <a:gd name="T83" fmla="*/ 2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256">
                  <a:moveTo>
                    <a:pt x="288" y="22"/>
                  </a:moveTo>
                  <a:lnTo>
                    <a:pt x="288" y="22"/>
                  </a:lnTo>
                  <a:lnTo>
                    <a:pt x="276" y="12"/>
                  </a:lnTo>
                  <a:lnTo>
                    <a:pt x="262" y="6"/>
                  </a:lnTo>
                  <a:lnTo>
                    <a:pt x="248" y="2"/>
                  </a:lnTo>
                  <a:lnTo>
                    <a:pt x="232" y="0"/>
                  </a:lnTo>
                  <a:lnTo>
                    <a:pt x="218" y="2"/>
                  </a:lnTo>
                  <a:lnTo>
                    <a:pt x="204" y="6"/>
                  </a:lnTo>
                  <a:lnTo>
                    <a:pt x="190" y="12"/>
                  </a:lnTo>
                  <a:lnTo>
                    <a:pt x="178" y="22"/>
                  </a:lnTo>
                  <a:lnTo>
                    <a:pt x="156" y="40"/>
                  </a:lnTo>
                  <a:lnTo>
                    <a:pt x="136" y="22"/>
                  </a:lnTo>
                  <a:lnTo>
                    <a:pt x="136" y="22"/>
                  </a:lnTo>
                  <a:lnTo>
                    <a:pt x="124" y="12"/>
                  </a:lnTo>
                  <a:lnTo>
                    <a:pt x="110" y="6"/>
                  </a:lnTo>
                  <a:lnTo>
                    <a:pt x="96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2" y="6"/>
                  </a:lnTo>
                  <a:lnTo>
                    <a:pt x="38" y="1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4"/>
                  </a:lnTo>
                  <a:lnTo>
                    <a:pt x="0" y="78"/>
                  </a:lnTo>
                  <a:lnTo>
                    <a:pt x="2" y="94"/>
                  </a:lnTo>
                  <a:lnTo>
                    <a:pt x="6" y="108"/>
                  </a:lnTo>
                  <a:lnTo>
                    <a:pt x="14" y="122"/>
                  </a:lnTo>
                  <a:lnTo>
                    <a:pt x="26" y="136"/>
                  </a:lnTo>
                  <a:lnTo>
                    <a:pt x="156" y="256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98" y="122"/>
                  </a:lnTo>
                  <a:lnTo>
                    <a:pt x="306" y="108"/>
                  </a:lnTo>
                  <a:lnTo>
                    <a:pt x="312" y="94"/>
                  </a:lnTo>
                  <a:lnTo>
                    <a:pt x="312" y="78"/>
                  </a:lnTo>
                  <a:lnTo>
                    <a:pt x="312" y="64"/>
                  </a:lnTo>
                  <a:lnTo>
                    <a:pt x="306" y="48"/>
                  </a:lnTo>
                  <a:lnTo>
                    <a:pt x="298" y="34"/>
                  </a:lnTo>
                  <a:lnTo>
                    <a:pt x="288" y="22"/>
                  </a:lnTo>
                  <a:lnTo>
                    <a:pt x="288" y="22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grpSp>
        <p:nvGrpSpPr>
          <p:cNvPr id="22" name="Group 443">
            <a:extLst>
              <a:ext uri="{FF2B5EF4-FFF2-40B4-BE49-F238E27FC236}">
                <a16:creationId xmlns:a16="http://schemas.microsoft.com/office/drawing/2014/main" id="{D7AAA872-7B64-4167-A8FC-5BA3B2B4F30A}"/>
              </a:ext>
            </a:extLst>
          </p:cNvPr>
          <p:cNvGrpSpPr/>
          <p:nvPr/>
        </p:nvGrpSpPr>
        <p:grpSpPr>
          <a:xfrm>
            <a:off x="1701951" y="1172164"/>
            <a:ext cx="647700" cy="647700"/>
            <a:chOff x="6934200" y="2997200"/>
            <a:chExt cx="863600" cy="863600"/>
          </a:xfrm>
          <a:solidFill>
            <a:schemeClr val="accent1"/>
          </a:solidFill>
        </p:grpSpPr>
        <p:sp>
          <p:nvSpPr>
            <p:cNvPr id="23" name="Freeform 172">
              <a:extLst>
                <a:ext uri="{FF2B5EF4-FFF2-40B4-BE49-F238E27FC236}">
                  <a16:creationId xmlns:a16="http://schemas.microsoft.com/office/drawing/2014/main" id="{18A04EB8-01FA-4BA4-971D-516D4C7E4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0" y="2997200"/>
              <a:ext cx="863600" cy="863600"/>
            </a:xfrm>
            <a:custGeom>
              <a:avLst/>
              <a:gdLst>
                <a:gd name="T0" fmla="*/ 544 w 544"/>
                <a:gd name="T1" fmla="*/ 272 h 544"/>
                <a:gd name="T2" fmla="*/ 538 w 544"/>
                <a:gd name="T3" fmla="*/ 326 h 544"/>
                <a:gd name="T4" fmla="*/ 522 w 544"/>
                <a:gd name="T5" fmla="*/ 378 h 544"/>
                <a:gd name="T6" fmla="*/ 498 w 544"/>
                <a:gd name="T7" fmla="*/ 424 h 544"/>
                <a:gd name="T8" fmla="*/ 464 w 544"/>
                <a:gd name="T9" fmla="*/ 464 h 544"/>
                <a:gd name="T10" fmla="*/ 424 w 544"/>
                <a:gd name="T11" fmla="*/ 498 h 544"/>
                <a:gd name="T12" fmla="*/ 378 w 544"/>
                <a:gd name="T13" fmla="*/ 522 h 544"/>
                <a:gd name="T14" fmla="*/ 326 w 544"/>
                <a:gd name="T15" fmla="*/ 538 h 544"/>
                <a:gd name="T16" fmla="*/ 272 w 544"/>
                <a:gd name="T17" fmla="*/ 544 h 544"/>
                <a:gd name="T18" fmla="*/ 244 w 544"/>
                <a:gd name="T19" fmla="*/ 542 h 544"/>
                <a:gd name="T20" fmla="*/ 192 w 544"/>
                <a:gd name="T21" fmla="*/ 532 h 544"/>
                <a:gd name="T22" fmla="*/ 142 w 544"/>
                <a:gd name="T23" fmla="*/ 512 h 544"/>
                <a:gd name="T24" fmla="*/ 98 w 544"/>
                <a:gd name="T25" fmla="*/ 482 h 544"/>
                <a:gd name="T26" fmla="*/ 62 w 544"/>
                <a:gd name="T27" fmla="*/ 446 h 544"/>
                <a:gd name="T28" fmla="*/ 32 w 544"/>
                <a:gd name="T29" fmla="*/ 402 h 544"/>
                <a:gd name="T30" fmla="*/ 12 w 544"/>
                <a:gd name="T31" fmla="*/ 352 h 544"/>
                <a:gd name="T32" fmla="*/ 2 w 544"/>
                <a:gd name="T33" fmla="*/ 300 h 544"/>
                <a:gd name="T34" fmla="*/ 0 w 544"/>
                <a:gd name="T35" fmla="*/ 272 h 544"/>
                <a:gd name="T36" fmla="*/ 6 w 544"/>
                <a:gd name="T37" fmla="*/ 218 h 544"/>
                <a:gd name="T38" fmla="*/ 22 w 544"/>
                <a:gd name="T39" fmla="*/ 166 h 544"/>
                <a:gd name="T40" fmla="*/ 46 w 544"/>
                <a:gd name="T41" fmla="*/ 120 h 544"/>
                <a:gd name="T42" fmla="*/ 80 w 544"/>
                <a:gd name="T43" fmla="*/ 80 h 544"/>
                <a:gd name="T44" fmla="*/ 120 w 544"/>
                <a:gd name="T45" fmla="*/ 46 h 544"/>
                <a:gd name="T46" fmla="*/ 166 w 544"/>
                <a:gd name="T47" fmla="*/ 22 h 544"/>
                <a:gd name="T48" fmla="*/ 218 w 544"/>
                <a:gd name="T49" fmla="*/ 6 h 544"/>
                <a:gd name="T50" fmla="*/ 272 w 544"/>
                <a:gd name="T51" fmla="*/ 0 h 544"/>
                <a:gd name="T52" fmla="*/ 300 w 544"/>
                <a:gd name="T53" fmla="*/ 2 h 544"/>
                <a:gd name="T54" fmla="*/ 352 w 544"/>
                <a:gd name="T55" fmla="*/ 12 h 544"/>
                <a:gd name="T56" fmla="*/ 402 w 544"/>
                <a:gd name="T57" fmla="*/ 32 h 544"/>
                <a:gd name="T58" fmla="*/ 446 w 544"/>
                <a:gd name="T59" fmla="*/ 62 h 544"/>
                <a:gd name="T60" fmla="*/ 482 w 544"/>
                <a:gd name="T61" fmla="*/ 98 h 544"/>
                <a:gd name="T62" fmla="*/ 512 w 544"/>
                <a:gd name="T63" fmla="*/ 142 h 544"/>
                <a:gd name="T64" fmla="*/ 532 w 544"/>
                <a:gd name="T65" fmla="*/ 192 h 544"/>
                <a:gd name="T66" fmla="*/ 542 w 544"/>
                <a:gd name="T67" fmla="*/ 244 h 544"/>
                <a:gd name="T68" fmla="*/ 544 w 544"/>
                <a:gd name="T69" fmla="*/ 272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4" h="544">
                  <a:moveTo>
                    <a:pt x="544" y="272"/>
                  </a:moveTo>
                  <a:lnTo>
                    <a:pt x="544" y="272"/>
                  </a:lnTo>
                  <a:lnTo>
                    <a:pt x="542" y="300"/>
                  </a:lnTo>
                  <a:lnTo>
                    <a:pt x="538" y="326"/>
                  </a:lnTo>
                  <a:lnTo>
                    <a:pt x="532" y="352"/>
                  </a:lnTo>
                  <a:lnTo>
                    <a:pt x="522" y="378"/>
                  </a:lnTo>
                  <a:lnTo>
                    <a:pt x="512" y="402"/>
                  </a:lnTo>
                  <a:lnTo>
                    <a:pt x="498" y="424"/>
                  </a:lnTo>
                  <a:lnTo>
                    <a:pt x="482" y="446"/>
                  </a:lnTo>
                  <a:lnTo>
                    <a:pt x="464" y="464"/>
                  </a:lnTo>
                  <a:lnTo>
                    <a:pt x="446" y="482"/>
                  </a:lnTo>
                  <a:lnTo>
                    <a:pt x="424" y="498"/>
                  </a:lnTo>
                  <a:lnTo>
                    <a:pt x="402" y="512"/>
                  </a:lnTo>
                  <a:lnTo>
                    <a:pt x="378" y="522"/>
                  </a:lnTo>
                  <a:lnTo>
                    <a:pt x="352" y="532"/>
                  </a:lnTo>
                  <a:lnTo>
                    <a:pt x="326" y="538"/>
                  </a:lnTo>
                  <a:lnTo>
                    <a:pt x="300" y="542"/>
                  </a:lnTo>
                  <a:lnTo>
                    <a:pt x="272" y="544"/>
                  </a:lnTo>
                  <a:lnTo>
                    <a:pt x="272" y="544"/>
                  </a:lnTo>
                  <a:lnTo>
                    <a:pt x="244" y="542"/>
                  </a:lnTo>
                  <a:lnTo>
                    <a:pt x="218" y="538"/>
                  </a:lnTo>
                  <a:lnTo>
                    <a:pt x="192" y="532"/>
                  </a:lnTo>
                  <a:lnTo>
                    <a:pt x="166" y="522"/>
                  </a:lnTo>
                  <a:lnTo>
                    <a:pt x="142" y="512"/>
                  </a:lnTo>
                  <a:lnTo>
                    <a:pt x="120" y="498"/>
                  </a:lnTo>
                  <a:lnTo>
                    <a:pt x="98" y="482"/>
                  </a:lnTo>
                  <a:lnTo>
                    <a:pt x="80" y="464"/>
                  </a:lnTo>
                  <a:lnTo>
                    <a:pt x="62" y="446"/>
                  </a:lnTo>
                  <a:lnTo>
                    <a:pt x="46" y="424"/>
                  </a:lnTo>
                  <a:lnTo>
                    <a:pt x="32" y="402"/>
                  </a:lnTo>
                  <a:lnTo>
                    <a:pt x="22" y="378"/>
                  </a:lnTo>
                  <a:lnTo>
                    <a:pt x="12" y="352"/>
                  </a:lnTo>
                  <a:lnTo>
                    <a:pt x="6" y="326"/>
                  </a:lnTo>
                  <a:lnTo>
                    <a:pt x="2" y="300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2" y="244"/>
                  </a:lnTo>
                  <a:lnTo>
                    <a:pt x="6" y="218"/>
                  </a:lnTo>
                  <a:lnTo>
                    <a:pt x="12" y="192"/>
                  </a:lnTo>
                  <a:lnTo>
                    <a:pt x="22" y="166"/>
                  </a:lnTo>
                  <a:lnTo>
                    <a:pt x="32" y="142"/>
                  </a:lnTo>
                  <a:lnTo>
                    <a:pt x="46" y="120"/>
                  </a:lnTo>
                  <a:lnTo>
                    <a:pt x="62" y="98"/>
                  </a:lnTo>
                  <a:lnTo>
                    <a:pt x="80" y="80"/>
                  </a:lnTo>
                  <a:lnTo>
                    <a:pt x="98" y="62"/>
                  </a:lnTo>
                  <a:lnTo>
                    <a:pt x="120" y="46"/>
                  </a:lnTo>
                  <a:lnTo>
                    <a:pt x="142" y="32"/>
                  </a:lnTo>
                  <a:lnTo>
                    <a:pt x="166" y="22"/>
                  </a:lnTo>
                  <a:lnTo>
                    <a:pt x="192" y="12"/>
                  </a:lnTo>
                  <a:lnTo>
                    <a:pt x="218" y="6"/>
                  </a:lnTo>
                  <a:lnTo>
                    <a:pt x="244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26" y="6"/>
                  </a:lnTo>
                  <a:lnTo>
                    <a:pt x="352" y="12"/>
                  </a:lnTo>
                  <a:lnTo>
                    <a:pt x="378" y="22"/>
                  </a:lnTo>
                  <a:lnTo>
                    <a:pt x="402" y="32"/>
                  </a:lnTo>
                  <a:lnTo>
                    <a:pt x="424" y="46"/>
                  </a:lnTo>
                  <a:lnTo>
                    <a:pt x="446" y="62"/>
                  </a:lnTo>
                  <a:lnTo>
                    <a:pt x="464" y="80"/>
                  </a:lnTo>
                  <a:lnTo>
                    <a:pt x="482" y="98"/>
                  </a:lnTo>
                  <a:lnTo>
                    <a:pt x="498" y="120"/>
                  </a:lnTo>
                  <a:lnTo>
                    <a:pt x="512" y="142"/>
                  </a:lnTo>
                  <a:lnTo>
                    <a:pt x="522" y="166"/>
                  </a:lnTo>
                  <a:lnTo>
                    <a:pt x="532" y="192"/>
                  </a:lnTo>
                  <a:lnTo>
                    <a:pt x="538" y="218"/>
                  </a:lnTo>
                  <a:lnTo>
                    <a:pt x="542" y="244"/>
                  </a:lnTo>
                  <a:lnTo>
                    <a:pt x="544" y="272"/>
                  </a:lnTo>
                  <a:lnTo>
                    <a:pt x="54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4" name="Line 190">
              <a:extLst>
                <a:ext uri="{FF2B5EF4-FFF2-40B4-BE49-F238E27FC236}">
                  <a16:creationId xmlns:a16="http://schemas.microsoft.com/office/drawing/2014/main" id="{DC7CE169-1DFC-46C9-ACDF-28BB2791F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8400" y="3409950"/>
              <a:ext cx="0" cy="12065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5" name="Freeform 191">
              <a:extLst>
                <a:ext uri="{FF2B5EF4-FFF2-40B4-BE49-F238E27FC236}">
                  <a16:creationId xmlns:a16="http://schemas.microsoft.com/office/drawing/2014/main" id="{B7E038E1-4125-482A-98D3-403194599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8200" y="3222625"/>
              <a:ext cx="228600" cy="412750"/>
            </a:xfrm>
            <a:custGeom>
              <a:avLst/>
              <a:gdLst>
                <a:gd name="T0" fmla="*/ 116 w 144"/>
                <a:gd name="T1" fmla="*/ 0 h 260"/>
                <a:gd name="T2" fmla="*/ 16 w 144"/>
                <a:gd name="T3" fmla="*/ 0 h 260"/>
                <a:gd name="T4" fmla="*/ 16 w 144"/>
                <a:gd name="T5" fmla="*/ 0 h 260"/>
                <a:gd name="T6" fmla="*/ 10 w 144"/>
                <a:gd name="T7" fmla="*/ 2 h 260"/>
                <a:gd name="T8" fmla="*/ 6 w 144"/>
                <a:gd name="T9" fmla="*/ 6 h 260"/>
                <a:gd name="T10" fmla="*/ 2 w 144"/>
                <a:gd name="T11" fmla="*/ 10 h 260"/>
                <a:gd name="T12" fmla="*/ 0 w 144"/>
                <a:gd name="T13" fmla="*/ 16 h 260"/>
                <a:gd name="T14" fmla="*/ 0 w 144"/>
                <a:gd name="T15" fmla="*/ 244 h 260"/>
                <a:gd name="T16" fmla="*/ 0 w 144"/>
                <a:gd name="T17" fmla="*/ 244 h 260"/>
                <a:gd name="T18" fmla="*/ 2 w 144"/>
                <a:gd name="T19" fmla="*/ 250 h 260"/>
                <a:gd name="T20" fmla="*/ 6 w 144"/>
                <a:gd name="T21" fmla="*/ 254 h 260"/>
                <a:gd name="T22" fmla="*/ 10 w 144"/>
                <a:gd name="T23" fmla="*/ 258 h 260"/>
                <a:gd name="T24" fmla="*/ 16 w 144"/>
                <a:gd name="T25" fmla="*/ 260 h 260"/>
                <a:gd name="T26" fmla="*/ 144 w 144"/>
                <a:gd name="T27" fmla="*/ 26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260">
                  <a:moveTo>
                    <a:pt x="1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6" y="6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2" y="250"/>
                  </a:lnTo>
                  <a:lnTo>
                    <a:pt x="6" y="254"/>
                  </a:lnTo>
                  <a:lnTo>
                    <a:pt x="10" y="258"/>
                  </a:lnTo>
                  <a:lnTo>
                    <a:pt x="16" y="260"/>
                  </a:lnTo>
                  <a:lnTo>
                    <a:pt x="144" y="260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6" name="Freeform 192">
              <a:extLst>
                <a:ext uri="{FF2B5EF4-FFF2-40B4-BE49-F238E27FC236}">
                  <a16:creationId xmlns:a16="http://schemas.microsoft.com/office/drawing/2014/main" id="{93B4F9AC-134B-43E8-B051-2D10AC162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6800" y="3530600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0 h 64"/>
                <a:gd name="T4" fmla="*/ 0 w 64"/>
                <a:gd name="T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0"/>
                  </a:lnTo>
                  <a:lnTo>
                    <a:pt x="0" y="64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7" name="Line 193">
              <a:extLst>
                <a:ext uri="{FF2B5EF4-FFF2-40B4-BE49-F238E27FC236}">
                  <a16:creationId xmlns:a16="http://schemas.microsoft.com/office/drawing/2014/main" id="{5D41F81B-077A-40B0-A704-88F087B07C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16800" y="3530600"/>
              <a:ext cx="101600" cy="104775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8" name="Freeform 194">
              <a:extLst>
                <a:ext uri="{FF2B5EF4-FFF2-40B4-BE49-F238E27FC236}">
                  <a16:creationId xmlns:a16="http://schemas.microsoft.com/office/drawing/2014/main" id="{AF76E7D3-F52F-46DB-93B5-D8281E416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150" y="3235325"/>
              <a:ext cx="234950" cy="234950"/>
            </a:xfrm>
            <a:custGeom>
              <a:avLst/>
              <a:gdLst>
                <a:gd name="T0" fmla="*/ 0 w 148"/>
                <a:gd name="T1" fmla="*/ 104 h 148"/>
                <a:gd name="T2" fmla="*/ 100 w 148"/>
                <a:gd name="T3" fmla="*/ 4 h 148"/>
                <a:gd name="T4" fmla="*/ 100 w 148"/>
                <a:gd name="T5" fmla="*/ 4 h 148"/>
                <a:gd name="T6" fmla="*/ 106 w 148"/>
                <a:gd name="T7" fmla="*/ 0 h 148"/>
                <a:gd name="T8" fmla="*/ 112 w 148"/>
                <a:gd name="T9" fmla="*/ 0 h 148"/>
                <a:gd name="T10" fmla="*/ 118 w 148"/>
                <a:gd name="T11" fmla="*/ 0 h 148"/>
                <a:gd name="T12" fmla="*/ 124 w 148"/>
                <a:gd name="T13" fmla="*/ 4 h 148"/>
                <a:gd name="T14" fmla="*/ 144 w 148"/>
                <a:gd name="T15" fmla="*/ 24 h 148"/>
                <a:gd name="T16" fmla="*/ 144 w 148"/>
                <a:gd name="T17" fmla="*/ 24 h 148"/>
                <a:gd name="T18" fmla="*/ 148 w 148"/>
                <a:gd name="T19" fmla="*/ 30 h 148"/>
                <a:gd name="T20" fmla="*/ 148 w 148"/>
                <a:gd name="T21" fmla="*/ 36 h 148"/>
                <a:gd name="T22" fmla="*/ 148 w 148"/>
                <a:gd name="T23" fmla="*/ 42 h 148"/>
                <a:gd name="T24" fmla="*/ 144 w 148"/>
                <a:gd name="T25" fmla="*/ 48 h 148"/>
                <a:gd name="T26" fmla="*/ 44 w 148"/>
                <a:gd name="T2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148">
                  <a:moveTo>
                    <a:pt x="0" y="104"/>
                  </a:moveTo>
                  <a:lnTo>
                    <a:pt x="100" y="4"/>
                  </a:lnTo>
                  <a:lnTo>
                    <a:pt x="100" y="4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4" y="4"/>
                  </a:lnTo>
                  <a:lnTo>
                    <a:pt x="144" y="24"/>
                  </a:lnTo>
                  <a:lnTo>
                    <a:pt x="144" y="24"/>
                  </a:lnTo>
                  <a:lnTo>
                    <a:pt x="148" y="30"/>
                  </a:lnTo>
                  <a:lnTo>
                    <a:pt x="148" y="36"/>
                  </a:lnTo>
                  <a:lnTo>
                    <a:pt x="148" y="42"/>
                  </a:lnTo>
                  <a:lnTo>
                    <a:pt x="144" y="48"/>
                  </a:lnTo>
                  <a:lnTo>
                    <a:pt x="44" y="148"/>
                  </a:lnTo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29" name="Freeform 195">
              <a:extLst>
                <a:ext uri="{FF2B5EF4-FFF2-40B4-BE49-F238E27FC236}">
                  <a16:creationId xmlns:a16="http://schemas.microsoft.com/office/drawing/2014/main" id="{A052DECD-EC37-4B2A-B21E-8C47301AF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3450" y="3400425"/>
              <a:ext cx="82550" cy="82550"/>
            </a:xfrm>
            <a:custGeom>
              <a:avLst/>
              <a:gdLst>
                <a:gd name="T0" fmla="*/ 52 w 52"/>
                <a:gd name="T1" fmla="*/ 44 h 52"/>
                <a:gd name="T2" fmla="*/ 0 w 52"/>
                <a:gd name="T3" fmla="*/ 52 h 52"/>
                <a:gd name="T4" fmla="*/ 8 w 52"/>
                <a:gd name="T5" fmla="*/ 0 h 52"/>
                <a:gd name="T6" fmla="*/ 52 w 52"/>
                <a:gd name="T7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52" y="44"/>
                  </a:moveTo>
                  <a:lnTo>
                    <a:pt x="0" y="52"/>
                  </a:lnTo>
                  <a:lnTo>
                    <a:pt x="8" y="0"/>
                  </a:lnTo>
                  <a:lnTo>
                    <a:pt x="52" y="44"/>
                  </a:lnTo>
                  <a:close/>
                </a:path>
              </a:pathLst>
            </a:cu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  <p:sp>
          <p:nvSpPr>
            <p:cNvPr id="30" name="Line 196">
              <a:extLst>
                <a:ext uri="{FF2B5EF4-FFF2-40B4-BE49-F238E27FC236}">
                  <a16:creationId xmlns:a16="http://schemas.microsoft.com/office/drawing/2014/main" id="{076E2AA1-8E09-4F17-BF3B-188440083A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31075" y="3257550"/>
              <a:ext cx="177800" cy="177800"/>
            </a:xfrm>
            <a:prstGeom prst="line">
              <a:avLst/>
            </a:prstGeom>
            <a:grp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MY"/>
            </a:p>
          </p:txBody>
        </p:sp>
      </p:grpSp>
      <p:sp>
        <p:nvSpPr>
          <p:cNvPr id="31" name="TextBox 22">
            <a:extLst>
              <a:ext uri="{FF2B5EF4-FFF2-40B4-BE49-F238E27FC236}">
                <a16:creationId xmlns:a16="http://schemas.microsoft.com/office/drawing/2014/main" id="{01D83AFE-3597-4935-906A-FF81B90623E8}"/>
              </a:ext>
            </a:extLst>
          </p:cNvPr>
          <p:cNvSpPr txBox="1"/>
          <p:nvPr/>
        </p:nvSpPr>
        <p:spPr>
          <a:xfrm>
            <a:off x="1860238" y="3376158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>
                <a:ea typeface="Lato Light"/>
                <a:cs typeface="Lato Light"/>
              </a:rPr>
              <a:t>Acta o </a:t>
            </a:r>
            <a:r>
              <a:rPr lang="en-US" sz="1100" dirty="0" err="1">
                <a:ea typeface="Lato Light"/>
                <a:cs typeface="Lato Light"/>
              </a:rPr>
              <a:t>diligencia</a:t>
            </a:r>
            <a:r>
              <a:rPr lang="en-US" sz="1100" dirty="0">
                <a:ea typeface="Lato Light"/>
                <a:cs typeface="Lato Light"/>
              </a:rPr>
              <a:t> de </a:t>
            </a:r>
            <a:r>
              <a:rPr lang="en-US" sz="1100" dirty="0" err="1">
                <a:ea typeface="Lato Light"/>
                <a:cs typeface="Lato Light"/>
              </a:rPr>
              <a:t>posesión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32" name="Isosceles Triangle 9">
            <a:extLst>
              <a:ext uri="{FF2B5EF4-FFF2-40B4-BE49-F238E27FC236}">
                <a16:creationId xmlns:a16="http://schemas.microsoft.com/office/drawing/2014/main" id="{F0F1169C-3730-4824-A4E0-82AA2587AB2C}"/>
              </a:ext>
            </a:extLst>
          </p:cNvPr>
          <p:cNvSpPr/>
          <p:nvPr/>
        </p:nvSpPr>
        <p:spPr>
          <a:xfrm rot="16200000">
            <a:off x="1678374" y="3433005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9DB24297-79ED-48DA-BDD9-186CE82C3388}"/>
              </a:ext>
            </a:extLst>
          </p:cNvPr>
          <p:cNvSpPr txBox="1"/>
          <p:nvPr/>
        </p:nvSpPr>
        <p:spPr>
          <a:xfrm>
            <a:off x="1860238" y="3799140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>
                <a:ea typeface="Lato Light"/>
                <a:cs typeface="Lato Light"/>
              </a:rPr>
              <a:t>Acta de </a:t>
            </a:r>
            <a:r>
              <a:rPr lang="en-US" sz="1100" dirty="0" err="1">
                <a:ea typeface="Lato Light"/>
                <a:cs typeface="Lato Light"/>
              </a:rPr>
              <a:t>lanzamiento</a:t>
            </a:r>
            <a:r>
              <a:rPr lang="en-US" sz="1100" dirty="0">
                <a:ea typeface="Lato Light"/>
                <a:cs typeface="Lato Light"/>
              </a:rPr>
              <a:t>, </a:t>
            </a:r>
            <a:r>
              <a:rPr lang="en-US" sz="1100" dirty="0" err="1">
                <a:ea typeface="Lato Light"/>
                <a:cs typeface="Lato Light"/>
              </a:rPr>
              <a:t>si</a:t>
            </a:r>
            <a:r>
              <a:rPr lang="en-US" sz="1100" dirty="0">
                <a:ea typeface="Lato Light"/>
                <a:cs typeface="Lato Light"/>
              </a:rPr>
              <a:t> </a:t>
            </a:r>
            <a:r>
              <a:rPr lang="en-US" sz="1100" dirty="0" err="1">
                <a:ea typeface="Lato Light"/>
                <a:cs typeface="Lato Light"/>
              </a:rPr>
              <a:t>procede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34" name="Isosceles Triangle 40">
            <a:extLst>
              <a:ext uri="{FF2B5EF4-FFF2-40B4-BE49-F238E27FC236}">
                <a16:creationId xmlns:a16="http://schemas.microsoft.com/office/drawing/2014/main" id="{08B9F01E-7D40-4C5D-A88C-A90340704882}"/>
              </a:ext>
            </a:extLst>
          </p:cNvPr>
          <p:cNvSpPr/>
          <p:nvPr/>
        </p:nvSpPr>
        <p:spPr>
          <a:xfrm rot="16200000">
            <a:off x="1678374" y="3855987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  <p:sp>
        <p:nvSpPr>
          <p:cNvPr id="35" name="TextBox 41">
            <a:extLst>
              <a:ext uri="{FF2B5EF4-FFF2-40B4-BE49-F238E27FC236}">
                <a16:creationId xmlns:a16="http://schemas.microsoft.com/office/drawing/2014/main" id="{E67999DA-5070-4DB1-A3D4-6FE519E0DD60}"/>
              </a:ext>
            </a:extLst>
          </p:cNvPr>
          <p:cNvSpPr txBox="1"/>
          <p:nvPr/>
        </p:nvSpPr>
        <p:spPr>
          <a:xfrm>
            <a:off x="1860238" y="4222122"/>
            <a:ext cx="3775882" cy="252363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en-US" sz="1100" dirty="0" err="1">
                <a:ea typeface="Lato Light"/>
                <a:cs typeface="Lato Light"/>
              </a:rPr>
              <a:t>Escritura</a:t>
            </a:r>
            <a:r>
              <a:rPr lang="en-US" sz="1100" dirty="0">
                <a:ea typeface="Lato Light"/>
                <a:cs typeface="Lato Light"/>
              </a:rPr>
              <a:t> de </a:t>
            </a:r>
            <a:r>
              <a:rPr lang="en-US" sz="1100" dirty="0" err="1">
                <a:ea typeface="Lato Light"/>
                <a:cs typeface="Lato Light"/>
              </a:rPr>
              <a:t>Compraventa</a:t>
            </a:r>
            <a:endParaRPr lang="en-US" sz="1100" dirty="0">
              <a:ea typeface="Lato Light"/>
              <a:cs typeface="Lato Light"/>
            </a:endParaRPr>
          </a:p>
        </p:txBody>
      </p:sp>
      <p:sp>
        <p:nvSpPr>
          <p:cNvPr id="36" name="Isosceles Triangle 47">
            <a:extLst>
              <a:ext uri="{FF2B5EF4-FFF2-40B4-BE49-F238E27FC236}">
                <a16:creationId xmlns:a16="http://schemas.microsoft.com/office/drawing/2014/main" id="{F1E1D105-B9CA-43E8-B010-41B69F148A48}"/>
              </a:ext>
            </a:extLst>
          </p:cNvPr>
          <p:cNvSpPr/>
          <p:nvPr/>
        </p:nvSpPr>
        <p:spPr>
          <a:xfrm rot="16200000">
            <a:off x="1678374" y="4278968"/>
            <a:ext cx="178689" cy="15404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985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33333"/>
      </a:dk1>
      <a:lt1>
        <a:srgbClr val="FFFFFF"/>
      </a:lt1>
      <a:dk2>
        <a:srgbClr val="C5C3C3"/>
      </a:dk2>
      <a:lt2>
        <a:srgbClr val="808080"/>
      </a:lt2>
      <a:accent1>
        <a:srgbClr val="2DABE3"/>
      </a:accent1>
      <a:accent2>
        <a:srgbClr val="88CEBC"/>
      </a:accent2>
      <a:accent3>
        <a:srgbClr val="0075B6"/>
      </a:accent3>
      <a:accent4>
        <a:srgbClr val="46BC98"/>
      </a:accent4>
      <a:accent5>
        <a:srgbClr val="13358A"/>
      </a:accent5>
      <a:accent6>
        <a:srgbClr val="2DABE3"/>
      </a:accent6>
      <a:hlink>
        <a:srgbClr val="00E1FF"/>
      </a:hlink>
      <a:folHlink>
        <a:srgbClr val="FFE4AD"/>
      </a:folHlink>
    </a:clrScheme>
    <a:fontScheme name="Custom 1">
      <a:majorFont>
        <a:latin typeface="Lato Heavy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54420</TotalTime>
  <Words>702</Words>
  <Application>Microsoft Office PowerPoint</Application>
  <PresentationFormat>Presentación en pantalla (16:9)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1" baseType="lpstr">
      <vt:lpstr>Abel</vt:lpstr>
      <vt:lpstr>Arial</vt:lpstr>
      <vt:lpstr>Calibri</vt:lpstr>
      <vt:lpstr>Calibri Light</vt:lpstr>
      <vt:lpstr>Century Gothic</vt:lpstr>
      <vt:lpstr>FontAwesome</vt:lpstr>
      <vt:lpstr>Lato Black</vt:lpstr>
      <vt:lpstr>Lato Heavy</vt:lpstr>
      <vt:lpstr>Lato Light</vt:lpstr>
      <vt:lpstr>Lato Medium</vt:lpstr>
      <vt:lpstr>Open Sans</vt:lpstr>
      <vt:lpstr>Open Sans Extrabold</vt:lpstr>
      <vt:lpstr>Open Sans Light</vt:lpstr>
      <vt:lpstr>Segoe UI Light</vt:lpstr>
      <vt:lpstr>Office Theme</vt:lpstr>
      <vt:lpstr>Presentación de PowerPoint</vt:lpstr>
      <vt:lpstr>Haya Real Estate</vt:lpstr>
      <vt:lpstr>Haya Real Estate</vt:lpstr>
      <vt:lpstr>Haya Real Estate</vt:lpstr>
      <vt:lpstr>El Project Manager en un servicer de gestión de activos.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El Project Manager en un servicer de gestión de activos La gestión desde la adquisición a la comercialización </vt:lpstr>
      <vt:lpstr>Presentación de PowerPoint</vt:lpstr>
    </vt:vector>
  </TitlesOfParts>
  <Manager/>
  <Company>Haya Real Estate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Playroom Comunicación.</dc:creator>
  <cp:keywords/>
  <dc:description/>
  <cp:lastModifiedBy>Paula Brisa Macias</cp:lastModifiedBy>
  <cp:revision>1052</cp:revision>
  <cp:lastPrinted>2018-06-11T07:30:55Z</cp:lastPrinted>
  <dcterms:created xsi:type="dcterms:W3CDTF">2015-06-13T08:51:12Z</dcterms:created>
  <dcterms:modified xsi:type="dcterms:W3CDTF">2018-06-12T09:14:41Z</dcterms:modified>
  <cp:category/>
</cp:coreProperties>
</file>